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57" r:id="rId3"/>
    <p:sldId id="280" r:id="rId4"/>
    <p:sldId id="259" r:id="rId5"/>
    <p:sldId id="260" r:id="rId6"/>
    <p:sldId id="281" r:id="rId7"/>
    <p:sldId id="277" r:id="rId8"/>
    <p:sldId id="282" r:id="rId9"/>
    <p:sldId id="276" r:id="rId10"/>
    <p:sldId id="291" r:id="rId11"/>
    <p:sldId id="261" r:id="rId12"/>
    <p:sldId id="292" r:id="rId13"/>
    <p:sldId id="293" r:id="rId14"/>
    <p:sldId id="262" r:id="rId15"/>
    <p:sldId id="285" r:id="rId16"/>
    <p:sldId id="263" r:id="rId17"/>
    <p:sldId id="294" r:id="rId18"/>
    <p:sldId id="264" r:id="rId19"/>
    <p:sldId id="286" r:id="rId20"/>
    <p:sldId id="265" r:id="rId21"/>
    <p:sldId id="266" r:id="rId22"/>
    <p:sldId id="267" r:id="rId23"/>
    <p:sldId id="268" r:id="rId24"/>
    <p:sldId id="269" r:id="rId25"/>
    <p:sldId id="283" r:id="rId26"/>
    <p:sldId id="295" r:id="rId27"/>
    <p:sldId id="270" r:id="rId28"/>
    <p:sldId id="296" r:id="rId29"/>
    <p:sldId id="271" r:id="rId30"/>
    <p:sldId id="297" r:id="rId31"/>
    <p:sldId id="272" r:id="rId32"/>
    <p:sldId id="273" r:id="rId33"/>
    <p:sldId id="299" r:id="rId34"/>
    <p:sldId id="274" r:id="rId35"/>
    <p:sldId id="300" r:id="rId36"/>
    <p:sldId id="275" r:id="rId37"/>
    <p:sldId id="279" r:id="rId38"/>
    <p:sldId id="284" r:id="rId39"/>
    <p:sldId id="287" r:id="rId40"/>
    <p:sldId id="289" r:id="rId41"/>
    <p:sldId id="298" r:id="rId42"/>
    <p:sldId id="301"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7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E604DF-C3A9-4C41-A20E-1D4B7BECB59D}" type="datetimeFigureOut">
              <a:rPr lang="en-US" smtClean="0"/>
              <a:pPr/>
              <a:t>11/05/2020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E6F35C-C106-4AD4-B9EC-1159067F8F6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82BD8F-B55A-4A60-9E70-095B42287FE6}" type="datetime1">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ADE7E8-9805-444F-9A69-7EF5D2726CE7}" type="datetime1">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F79ADA-D361-4DD8-B8CE-3D703E9DC9D3}" type="datetime1">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19C050-A537-4B1E-9B54-69739CA9AE40}" type="datetime1">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DD1C49-27D5-4B2B-B597-B271FB16FA26}" type="datetime1">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F0AEAF-FB97-450B-99C2-F01B894ED204}" type="datetime1">
              <a:rPr lang="en-US" smtClean="0"/>
              <a:pPr/>
              <a:t>11/05/2020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B09106-8C1B-4289-8EB9-BAC53768C651}" type="datetime1">
              <a:rPr lang="en-US" smtClean="0"/>
              <a:pPr/>
              <a:t>11/05/2020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B60FA8-6BC7-466F-8996-D444A2F46B82}" type="datetime1">
              <a:rPr lang="en-US" smtClean="0"/>
              <a:pPr/>
              <a:t>11/05/2020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510DF2-2FAC-46DD-9D34-E37708A9215D}" type="datetime1">
              <a:rPr lang="en-US" smtClean="0"/>
              <a:pPr/>
              <a:t>11/05/2020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EEA837-E622-409E-BA81-44F2427C3729}" type="datetime1">
              <a:rPr lang="en-US" smtClean="0"/>
              <a:pPr/>
              <a:t>11/05/2020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DEF12B-97EE-4D55-9464-60537BC8CB7D}" type="datetime1">
              <a:rPr lang="en-US" smtClean="0"/>
              <a:pPr/>
              <a:t>11/05/2020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F00B38-B0A0-415B-AEC5-2376F9ED32D4}" type="datetime1">
              <a:rPr lang="en-US" smtClean="0"/>
              <a:pPr/>
              <a:t>11/05/2020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ctrTitle"/>
          </p:nvPr>
        </p:nvSpPr>
        <p:spPr>
          <a:xfrm>
            <a:off x="685800" y="1371600"/>
            <a:ext cx="7772400" cy="1851025"/>
          </a:xfrm>
        </p:spPr>
        <p:txBody>
          <a:bodyPr>
            <a:noAutofit/>
          </a:bodyPr>
          <a:lstStyle/>
          <a:p>
            <a:r>
              <a:rPr lang="en-US" sz="4000" b="1" dirty="0" smtClean="0">
                <a:latin typeface="Lucida Sans Unicode" pitchFamily="34" charset="0"/>
                <a:ea typeface="Arial Unicode MS" pitchFamily="34" charset="-128"/>
                <a:cs typeface="Lucida Sans Unicode" pitchFamily="34" charset="0"/>
              </a:rPr>
              <a:t>Guidelines for Quarantine facilities for COVID -19 </a:t>
            </a:r>
            <a:r>
              <a:rPr lang="en-US" sz="4000" b="1" dirty="0" smtClean="0">
                <a:latin typeface="Lucida Sans Unicode" pitchFamily="34" charset="0"/>
                <a:cs typeface="Lucida Sans Unicode" pitchFamily="34" charset="0"/>
              </a:rPr>
              <a:t/>
            </a:r>
            <a:br>
              <a:rPr lang="en-US" sz="4000" b="1" dirty="0" smtClean="0">
                <a:latin typeface="Lucida Sans Unicode" pitchFamily="34" charset="0"/>
                <a:cs typeface="Lucida Sans Unicode" pitchFamily="34" charset="0"/>
              </a:rPr>
            </a:br>
            <a:endParaRPr lang="en-US" sz="4000" b="1" dirty="0">
              <a:latin typeface="Lucida Sans Unicode" pitchFamily="34" charset="0"/>
              <a:cs typeface="Lucida Sans Unicode" pitchFamily="34" charset="0"/>
            </a:endParaRPr>
          </a:p>
        </p:txBody>
      </p:sp>
      <p:sp>
        <p:nvSpPr>
          <p:cNvPr id="14" name="Subtitle 2"/>
          <p:cNvSpPr>
            <a:spLocks noGrp="1"/>
          </p:cNvSpPr>
          <p:nvPr>
            <p:ph type="subTitle" idx="1"/>
          </p:nvPr>
        </p:nvSpPr>
        <p:spPr>
          <a:xfrm>
            <a:off x="533400" y="4572000"/>
            <a:ext cx="8229600" cy="1828800"/>
          </a:xfrm>
        </p:spPr>
        <p:txBody>
          <a:bodyPr>
            <a:noAutofit/>
          </a:bodyPr>
          <a:lstStyle/>
          <a:p>
            <a:r>
              <a:rPr lang="en-US" sz="2800" b="1" dirty="0" smtClean="0">
                <a:solidFill>
                  <a:schemeClr val="tx1"/>
                </a:solidFill>
                <a:latin typeface="Arial" pitchFamily="34" charset="0"/>
                <a:ea typeface="Arial Unicode MS" pitchFamily="34" charset="-128"/>
                <a:cs typeface="Arial" pitchFamily="34" charset="0"/>
              </a:rPr>
              <a:t>State Institute of Health &amp; Family Welfare</a:t>
            </a:r>
          </a:p>
          <a:p>
            <a:r>
              <a:rPr lang="en-US" sz="2800" b="1" dirty="0" smtClean="0">
                <a:solidFill>
                  <a:schemeClr val="tx1"/>
                </a:solidFill>
                <a:latin typeface="Arial" pitchFamily="34" charset="0"/>
                <a:ea typeface="Arial Unicode MS" pitchFamily="34" charset="-128"/>
                <a:cs typeface="Arial" pitchFamily="34" charset="0"/>
              </a:rPr>
              <a:t>Rajasthan</a:t>
            </a:r>
            <a:endParaRPr lang="en-US" sz="2800" b="1" dirty="0">
              <a:solidFill>
                <a:schemeClr val="tx1"/>
              </a:solidFill>
              <a:latin typeface="Arial" pitchFamily="34" charset="0"/>
              <a:ea typeface="Arial Unicode MS" pitchFamily="34" charset="-128"/>
              <a:cs typeface="Arial" pitchFamily="34" charset="0"/>
            </a:endParaRPr>
          </a:p>
        </p:txBody>
      </p:sp>
      <p:sp>
        <p:nvSpPr>
          <p:cNvPr id="15" name="Slide Number Placeholder 4"/>
          <p:cNvSpPr>
            <a:spLocks noGrp="1"/>
          </p:cNvSpPr>
          <p:nvPr>
            <p:ph type="sldNum" sz="quarter" idx="12"/>
          </p:nvPr>
        </p:nvSpPr>
        <p:spPr>
          <a:xfrm>
            <a:off x="6553200" y="6356350"/>
            <a:ext cx="2133600" cy="365125"/>
          </a:xfrm>
        </p:spPr>
        <p:txBody>
          <a:bodyPr/>
          <a:lstStyle/>
          <a:p>
            <a:fld id="{B6F15528-21DE-4FAA-801E-634DDDAF4B2B}"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Lucida Sans Unicode" pitchFamily="34" charset="0"/>
                <a:ea typeface="Arial Unicode MS" pitchFamily="34" charset="-128"/>
                <a:cs typeface="Lucida Sans Unicode" pitchFamily="34" charset="0"/>
              </a:rPr>
              <a:t>Requirements…contd.</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371600"/>
            <a:ext cx="8229600" cy="4525963"/>
          </a:xfrm>
        </p:spPr>
        <p:txBody>
          <a:bodyPr>
            <a:normAutofit/>
          </a:bodyPr>
          <a:lstStyle/>
          <a:p>
            <a:pPr algn="just">
              <a:lnSpc>
                <a:spcPct val="150000"/>
              </a:lnSpc>
            </a:pPr>
            <a:r>
              <a:rPr lang="en-US" sz="2800" dirty="0" smtClean="0">
                <a:latin typeface="Arial" pitchFamily="34" charset="0"/>
                <a:ea typeface="Arial Unicode MS" pitchFamily="34" charset="-128"/>
                <a:cs typeface="Arial" pitchFamily="34" charset="0"/>
              </a:rPr>
              <a:t>Functional flow should be maintained to reduce/ </a:t>
            </a:r>
            <a:r>
              <a:rPr lang="en-US" sz="2800" dirty="0" err="1" smtClean="0">
                <a:latin typeface="Arial" pitchFamily="34" charset="0"/>
                <a:ea typeface="Arial Unicode MS" pitchFamily="34" charset="-128"/>
                <a:cs typeface="Arial" pitchFamily="34" charset="0"/>
              </a:rPr>
              <a:t>minimise</a:t>
            </a:r>
            <a:r>
              <a:rPr lang="en-US" sz="2800" dirty="0" smtClean="0">
                <a:latin typeface="Arial" pitchFamily="34" charset="0"/>
                <a:ea typeface="Arial Unicode MS" pitchFamily="34" charset="-128"/>
                <a:cs typeface="Arial" pitchFamily="34" charset="0"/>
              </a:rPr>
              <a:t> the interactions between  quarantine people and healthcare professionals/ supporting staffs so that transmission of disease is prevented and controlled</a:t>
            </a:r>
            <a:endParaRPr lang="en-US" sz="2800" dirty="0">
              <a:latin typeface="Arial" pitchFamily="34" charset="0"/>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838200"/>
          </a:xfrm>
        </p:spPr>
        <p:txBody>
          <a:bodyPr>
            <a:noAutofit/>
          </a:bodyPr>
          <a:lstStyle/>
          <a:p>
            <a:pPr lvl="1" algn="ctr" rtl="0">
              <a:spcBef>
                <a:spcPct val="0"/>
              </a:spcBef>
            </a:pPr>
            <a:r>
              <a:rPr lang="en-US" sz="4400" b="1" dirty="0">
                <a:latin typeface="Lucida Sans Unicode" pitchFamily="34" charset="0"/>
                <a:ea typeface="Arial Unicode MS" pitchFamily="34" charset="-128"/>
                <a:cs typeface="Lucida Sans Unicode" pitchFamily="34" charset="0"/>
              </a:rPr>
              <a:t>Risk assessment of the quarantine </a:t>
            </a:r>
            <a:r>
              <a:rPr lang="en-US" sz="4400" b="1" dirty="0" smtClean="0">
                <a:latin typeface="Lucida Sans Unicode" pitchFamily="34" charset="0"/>
                <a:ea typeface="Arial Unicode MS" pitchFamily="34" charset="-128"/>
                <a:cs typeface="Lucida Sans Unicode" pitchFamily="34" charset="0"/>
              </a:rPr>
              <a:t>facility</a:t>
            </a:r>
            <a:endParaRPr lang="en-US" sz="4400"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457200" y="1722437"/>
            <a:ext cx="8229600" cy="4830763"/>
          </a:xfrm>
        </p:spPr>
        <p:txBody>
          <a:bodyPr>
            <a:normAutofit/>
          </a:bodyPr>
          <a:lstStyle/>
          <a:p>
            <a:r>
              <a:rPr lang="en-US" sz="2800" dirty="0" smtClean="0">
                <a:latin typeface="Arial" pitchFamily="34" charset="0"/>
                <a:ea typeface="Arial Unicode MS" pitchFamily="34" charset="-128"/>
                <a:cs typeface="Arial" pitchFamily="34" charset="0"/>
              </a:rPr>
              <a:t>Risk level refers to </a:t>
            </a:r>
          </a:p>
          <a:p>
            <a:pPr lvl="1" algn="just"/>
            <a:r>
              <a:rPr lang="en-US" dirty="0" smtClean="0">
                <a:latin typeface="Arial" pitchFamily="34" charset="0"/>
                <a:ea typeface="Arial Unicode MS" pitchFamily="34" charset="-128"/>
                <a:cs typeface="Arial" pitchFamily="34" charset="0"/>
              </a:rPr>
              <a:t>how likely it is that someone in the Quarantine camp will become infected with corona virus as a result of movements and activities performed in the Quarantine camp. </a:t>
            </a:r>
          </a:p>
          <a:p>
            <a:r>
              <a:rPr lang="en-US" sz="2800" dirty="0" smtClean="0">
                <a:latin typeface="Arial" pitchFamily="34" charset="0"/>
                <a:ea typeface="Arial Unicode MS" pitchFamily="34" charset="-128"/>
                <a:cs typeface="Arial" pitchFamily="34" charset="0"/>
              </a:rPr>
              <a:t>Risk assessment includes </a:t>
            </a:r>
          </a:p>
          <a:p>
            <a:pPr lvl="1" algn="just"/>
            <a:r>
              <a:rPr lang="en-US" dirty="0" smtClean="0">
                <a:latin typeface="Arial" pitchFamily="34" charset="0"/>
                <a:ea typeface="Arial Unicode MS" pitchFamily="34" charset="-128"/>
                <a:cs typeface="Arial" pitchFamily="34" charset="0"/>
              </a:rPr>
              <a:t>identification of the biohazard risk precaution levels, along with its associated activities. </a:t>
            </a: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Arial Unicode MS" pitchFamily="34" charset="-128"/>
                <a:ea typeface="Arial Unicode MS" pitchFamily="34" charset="-128"/>
                <a:cs typeface="Arial Unicode MS" pitchFamily="34" charset="-128"/>
              </a:rPr>
              <a:t>Risk assessment…contd.</a:t>
            </a:r>
            <a:endParaRPr lang="en-US" b="1" dirty="0"/>
          </a:p>
        </p:txBody>
      </p:sp>
      <p:sp>
        <p:nvSpPr>
          <p:cNvPr id="3" name="Content Placeholder 2"/>
          <p:cNvSpPr>
            <a:spLocks noGrp="1"/>
          </p:cNvSpPr>
          <p:nvPr>
            <p:ph idx="1"/>
          </p:nvPr>
        </p:nvSpPr>
        <p:spPr>
          <a:xfrm>
            <a:off x="457200" y="1219200"/>
            <a:ext cx="8229600" cy="4525963"/>
          </a:xfrm>
        </p:spPr>
        <p:txBody>
          <a:bodyPr>
            <a:noAutofit/>
          </a:bodyPr>
          <a:lstStyle/>
          <a:p>
            <a:r>
              <a:rPr lang="en-US" sz="2700" dirty="0" smtClean="0">
                <a:latin typeface="Arial" pitchFamily="34" charset="0"/>
                <a:ea typeface="Arial Unicode MS" pitchFamily="34" charset="-128"/>
                <a:cs typeface="Arial" pitchFamily="34" charset="0"/>
              </a:rPr>
              <a:t>Areas segregated and labeled as:</a:t>
            </a:r>
          </a:p>
          <a:p>
            <a:pPr lvl="1"/>
            <a:r>
              <a:rPr lang="en-US" sz="2700" dirty="0" smtClean="0">
                <a:latin typeface="Arial" pitchFamily="34" charset="0"/>
                <a:ea typeface="Arial Unicode MS" pitchFamily="34" charset="-128"/>
                <a:cs typeface="Arial" pitchFamily="34" charset="0"/>
              </a:rPr>
              <a:t>Low risk areas: </a:t>
            </a:r>
          </a:p>
          <a:p>
            <a:pPr lvl="2"/>
            <a:r>
              <a:rPr lang="en-US" sz="2700" dirty="0" smtClean="0">
                <a:latin typeface="Arial" pitchFamily="34" charset="0"/>
                <a:ea typeface="Arial Unicode MS" pitchFamily="34" charset="-128"/>
                <a:cs typeface="Arial" pitchFamily="34" charset="0"/>
              </a:rPr>
              <a:t>Areas having less direct contact with evacuee suspects such as control room center, nursing station and areas of kitchen where food is cooked.</a:t>
            </a:r>
          </a:p>
          <a:p>
            <a:pPr lvl="1"/>
            <a:r>
              <a:rPr lang="en-US" sz="2700" dirty="0" smtClean="0">
                <a:latin typeface="Arial" pitchFamily="34" charset="0"/>
                <a:ea typeface="Arial Unicode MS" pitchFamily="34" charset="-128"/>
                <a:cs typeface="Arial" pitchFamily="34" charset="0"/>
              </a:rPr>
              <a:t>Moderate risk areas: </a:t>
            </a:r>
          </a:p>
          <a:p>
            <a:pPr lvl="2"/>
            <a:r>
              <a:rPr lang="en-US" sz="2700" dirty="0" smtClean="0">
                <a:latin typeface="Arial" pitchFamily="34" charset="0"/>
                <a:ea typeface="Arial Unicode MS" pitchFamily="34" charset="-128"/>
                <a:cs typeface="Arial" pitchFamily="34" charset="0"/>
              </a:rPr>
              <a:t>where infectious aerosols are generated from areas where the suspects were inhabiting; bed linen, pillows and nearby clothes; low concentration of infectious particles. Contaminated surface near the quarantine zones.</a:t>
            </a:r>
          </a:p>
          <a:p>
            <a:endParaRPr lang="en-US" sz="2700" dirty="0">
              <a:latin typeface="Arial" pitchFamily="34" charset="0"/>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Lucida Sans Unicode" pitchFamily="34" charset="0"/>
                <a:ea typeface="Arial Unicode MS" pitchFamily="34" charset="-128"/>
                <a:cs typeface="Lucida Sans Unicode" pitchFamily="34" charset="0"/>
              </a:rPr>
              <a:t>Risk assessment…contd.</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533400" y="1143000"/>
            <a:ext cx="8229600" cy="5486400"/>
          </a:xfrm>
        </p:spPr>
        <p:txBody>
          <a:bodyPr>
            <a:noAutofit/>
          </a:bodyPr>
          <a:lstStyle/>
          <a:p>
            <a:pPr lvl="1" algn="just"/>
            <a:r>
              <a:rPr lang="en-US" sz="2500" dirty="0" smtClean="0">
                <a:latin typeface="Arial" pitchFamily="34" charset="0"/>
                <a:ea typeface="Arial Unicode MS" pitchFamily="34" charset="-128"/>
                <a:cs typeface="Arial" pitchFamily="34" charset="0"/>
              </a:rPr>
              <a:t>High risk areas (containment Quarantine camp): </a:t>
            </a:r>
          </a:p>
          <a:p>
            <a:pPr lvl="2" algn="just"/>
            <a:r>
              <a:rPr lang="en-US" sz="2500" dirty="0" smtClean="0">
                <a:latin typeface="Arial" pitchFamily="34" charset="0"/>
                <a:ea typeface="Arial Unicode MS" pitchFamily="34" charset="-128"/>
                <a:cs typeface="Arial" pitchFamily="34" charset="0"/>
              </a:rPr>
              <a:t>Areas of direct dealing with suspects – </a:t>
            </a:r>
          </a:p>
          <a:p>
            <a:pPr lvl="3" algn="just"/>
            <a:r>
              <a:rPr lang="en-US" sz="2500" dirty="0" smtClean="0">
                <a:latin typeface="Arial" pitchFamily="34" charset="0"/>
                <a:ea typeface="Arial Unicode MS" pitchFamily="34" charset="-128"/>
                <a:cs typeface="Arial" pitchFamily="34" charset="0"/>
              </a:rPr>
              <a:t>medical examination room, sample collection areas (high concentration of infectious particles while coughing, sneezing, gag reflex during </a:t>
            </a:r>
            <a:r>
              <a:rPr lang="en-US" sz="2500" dirty="0" err="1" smtClean="0">
                <a:latin typeface="Arial" pitchFamily="34" charset="0"/>
                <a:ea typeface="Arial Unicode MS" pitchFamily="34" charset="-128"/>
                <a:cs typeface="Arial" pitchFamily="34" charset="0"/>
              </a:rPr>
              <a:t>nasopharangeal</a:t>
            </a:r>
            <a:r>
              <a:rPr lang="en-US" sz="2500" dirty="0" smtClean="0">
                <a:latin typeface="Arial" pitchFamily="34" charset="0"/>
                <a:ea typeface="Arial Unicode MS" pitchFamily="34" charset="-128"/>
                <a:cs typeface="Arial" pitchFamily="34" charset="0"/>
              </a:rPr>
              <a:t> &amp; </a:t>
            </a:r>
            <a:r>
              <a:rPr lang="en-US" sz="2500" dirty="0" err="1" smtClean="0">
                <a:latin typeface="Arial" pitchFamily="34" charset="0"/>
                <a:ea typeface="Arial Unicode MS" pitchFamily="34" charset="-128"/>
                <a:cs typeface="Arial" pitchFamily="34" charset="0"/>
              </a:rPr>
              <a:t>oropharangeal</a:t>
            </a:r>
            <a:r>
              <a:rPr lang="en-US" sz="2500" dirty="0" smtClean="0">
                <a:latin typeface="Arial" pitchFamily="34" charset="0"/>
                <a:ea typeface="Arial Unicode MS" pitchFamily="34" charset="-128"/>
                <a:cs typeface="Arial" pitchFamily="34" charset="0"/>
              </a:rPr>
              <a:t> sample collection). </a:t>
            </a:r>
          </a:p>
          <a:p>
            <a:pPr lvl="2" algn="just"/>
            <a:r>
              <a:rPr lang="en-US" sz="2500" dirty="0" smtClean="0">
                <a:latin typeface="Arial" pitchFamily="34" charset="0"/>
                <a:ea typeface="Arial Unicode MS" pitchFamily="34" charset="-128"/>
                <a:cs typeface="Arial" pitchFamily="34" charset="0"/>
              </a:rPr>
              <a:t>Toilet and bathroom areas, dining areas, areas of bio-waste collections, segregation and disposal.</a:t>
            </a:r>
          </a:p>
          <a:p>
            <a:pPr marL="914400" indent="60325" algn="just"/>
            <a:r>
              <a:rPr lang="en-US" sz="2500" dirty="0" smtClean="0">
                <a:latin typeface="Arial" pitchFamily="34" charset="0"/>
                <a:ea typeface="Arial Unicode MS" pitchFamily="34" charset="-128"/>
                <a:cs typeface="Arial" pitchFamily="34" charset="0"/>
              </a:rPr>
              <a:t> Based on risk assessment, areas should be earmarked and infection prevention control measures to be applied as per MOHFW guidelines.</a:t>
            </a:r>
          </a:p>
          <a:p>
            <a:pPr marL="914400" indent="60325" algn="just"/>
            <a:endParaRPr lang="en-US" sz="2500" dirty="0">
              <a:latin typeface="Arial" pitchFamily="34" charset="0"/>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pPr lvl="1" algn="ctr" rtl="0">
              <a:spcBef>
                <a:spcPct val="0"/>
              </a:spcBef>
            </a:pPr>
            <a:r>
              <a:rPr lang="en-US" sz="4400" b="1" dirty="0">
                <a:latin typeface="Lucida Sans Unicode" pitchFamily="34" charset="0"/>
                <a:ea typeface="Arial Unicode MS" pitchFamily="34" charset="-128"/>
                <a:cs typeface="Lucida Sans Unicode" pitchFamily="34" charset="0"/>
              </a:rPr>
              <a:t>Securing Entry and Exit </a:t>
            </a:r>
            <a:r>
              <a:rPr lang="en-US" sz="4400" b="1" dirty="0" smtClean="0">
                <a:latin typeface="Lucida Sans Unicode" pitchFamily="34" charset="0"/>
                <a:ea typeface="Arial Unicode MS" pitchFamily="34" charset="-128"/>
                <a:cs typeface="Lucida Sans Unicode" pitchFamily="34" charset="0"/>
              </a:rPr>
              <a:t>points</a:t>
            </a:r>
            <a:endParaRPr lang="en-US" sz="2800"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381000" y="1371600"/>
            <a:ext cx="8534400" cy="4525963"/>
          </a:xfrm>
        </p:spPr>
        <p:txBody>
          <a:bodyPr>
            <a:noAutofit/>
          </a:bodyPr>
          <a:lstStyle/>
          <a:p>
            <a:r>
              <a:rPr lang="en-US" sz="2800" dirty="0" smtClean="0">
                <a:latin typeface="Arial Unicode MS" pitchFamily="34" charset="-128"/>
                <a:ea typeface="Arial Unicode MS" pitchFamily="34" charset="-128"/>
                <a:cs typeface="Arial Unicode MS" pitchFamily="34" charset="-128"/>
              </a:rPr>
              <a:t>To prevent and control infection in the facility, strategic points in the facility needs to be identified including</a:t>
            </a:r>
          </a:p>
          <a:p>
            <a:pPr lvl="1"/>
            <a:r>
              <a:rPr lang="en-US" dirty="0" smtClean="0">
                <a:latin typeface="Arial Unicode MS" pitchFamily="34" charset="-128"/>
                <a:ea typeface="Arial Unicode MS" pitchFamily="34" charset="-128"/>
                <a:cs typeface="Arial Unicode MS" pitchFamily="34" charset="-128"/>
              </a:rPr>
              <a:t>The Control room </a:t>
            </a:r>
          </a:p>
          <a:p>
            <a:pPr lvl="2"/>
            <a:r>
              <a:rPr lang="en-US" sz="2800" dirty="0" smtClean="0">
                <a:latin typeface="Arial Unicode MS" pitchFamily="34" charset="-128"/>
                <a:ea typeface="Arial Unicode MS" pitchFamily="34" charset="-128"/>
                <a:cs typeface="Arial Unicode MS" pitchFamily="34" charset="-128"/>
              </a:rPr>
              <a:t>where a person entering inside quarantined building to get proper awareness and training on infection control measures</a:t>
            </a:r>
          </a:p>
          <a:p>
            <a:r>
              <a:rPr lang="en-US" sz="2800" dirty="0" smtClean="0">
                <a:latin typeface="Arial Unicode MS" pitchFamily="34" charset="-128"/>
                <a:ea typeface="Arial Unicode MS" pitchFamily="34" charset="-128"/>
                <a:cs typeface="Arial Unicode MS" pitchFamily="34" charset="-128"/>
              </a:rPr>
              <a:t>A well informed and trained security to check (main entrance gate of the area) and a guard (24*7) with registers for ins and outs and a designated nursing officer for checking proper PPE wear (main entrance gate in the building)</a:t>
            </a:r>
          </a:p>
          <a:p>
            <a:endParaRPr lang="en-US" sz="2800" dirty="0">
              <a:latin typeface="Arial Unicode MS" pitchFamily="34" charset="-128"/>
              <a:ea typeface="Arial Unicode MS" pitchFamily="34" charset="-128"/>
              <a:cs typeface="Arial Unicode MS" pitchFamily="34" charset="-128"/>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normAutofit fontScale="90000"/>
          </a:bodyPr>
          <a:lstStyle/>
          <a:p>
            <a:r>
              <a:rPr lang="en-US" b="1" dirty="0" smtClean="0">
                <a:latin typeface="Lucida Sans Unicode" pitchFamily="34" charset="0"/>
                <a:ea typeface="Arial Unicode MS" pitchFamily="34" charset="-128"/>
                <a:cs typeface="Lucida Sans Unicode" pitchFamily="34" charset="0"/>
              </a:rPr>
              <a:t>Securing Entry and Exit points</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600200"/>
            <a:ext cx="8382000" cy="4525963"/>
          </a:xfrm>
        </p:spPr>
        <p:txBody>
          <a:bodyPr>
            <a:noAutofit/>
          </a:bodyPr>
          <a:lstStyle/>
          <a:p>
            <a:r>
              <a:rPr lang="en-US" sz="2800" dirty="0" smtClean="0">
                <a:latin typeface="Arial" pitchFamily="34" charset="0"/>
                <a:ea typeface="Arial Unicode MS" pitchFamily="34" charset="-128"/>
                <a:cs typeface="Arial" pitchFamily="34" charset="0"/>
              </a:rPr>
              <a:t>The international biohazard warning symbol and sign to be displayed on the doors of the rooms where suspects are kept, BMW management areas, samples of higher risk groups are handled</a:t>
            </a:r>
          </a:p>
          <a:p>
            <a:r>
              <a:rPr lang="en-US" sz="2800" dirty="0" smtClean="0">
                <a:latin typeface="Arial" pitchFamily="34" charset="0"/>
                <a:ea typeface="Arial Unicode MS" pitchFamily="34" charset="-128"/>
                <a:cs typeface="Arial" pitchFamily="34" charset="0"/>
              </a:rPr>
              <a:t>Only authorized &amp; trained persons or those designated in work areas permitted to enter the quarantine areas;</a:t>
            </a:r>
          </a:p>
          <a:p>
            <a:r>
              <a:rPr lang="en-US" sz="2800" dirty="0" smtClean="0">
                <a:latin typeface="Arial" pitchFamily="34" charset="0"/>
                <a:ea typeface="Arial Unicode MS" pitchFamily="34" charset="-128"/>
                <a:cs typeface="Arial" pitchFamily="34" charset="0"/>
              </a:rPr>
              <a:t>Doors to keep closed at all times preferably under observation of a guard.</a:t>
            </a:r>
          </a:p>
          <a:p>
            <a:r>
              <a:rPr lang="en-US" sz="2800" dirty="0" smtClean="0">
                <a:latin typeface="Arial" pitchFamily="34" charset="0"/>
                <a:ea typeface="Arial Unicode MS" pitchFamily="34" charset="-128"/>
                <a:cs typeface="Arial" pitchFamily="34" charset="0"/>
              </a:rPr>
              <a:t>There should be double door entry and managed with only one door to be open at a single time.</a:t>
            </a:r>
          </a:p>
          <a:p>
            <a:endParaRPr lang="en-US" sz="900" dirty="0">
              <a:latin typeface="Arial" pitchFamily="34" charset="0"/>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229600" cy="1143000"/>
          </a:xfrm>
        </p:spPr>
        <p:txBody>
          <a:bodyPr>
            <a:normAutofit/>
          </a:bodyPr>
          <a:lstStyle/>
          <a:p>
            <a:r>
              <a:rPr lang="en-US" sz="4000" b="1" dirty="0" smtClean="0">
                <a:latin typeface="Lucida Sans Unicode" pitchFamily="34" charset="0"/>
                <a:ea typeface="Arial Unicode MS" pitchFamily="34" charset="-128"/>
                <a:cs typeface="Lucida Sans Unicode" pitchFamily="34" charset="0"/>
              </a:rPr>
              <a:t>Human resource Deployment </a:t>
            </a:r>
            <a:endParaRPr lang="en-US" sz="4000"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228600" y="762000"/>
            <a:ext cx="8686800" cy="4525963"/>
          </a:xfrm>
        </p:spPr>
        <p:txBody>
          <a:bodyPr>
            <a:noAutofit/>
          </a:bodyPr>
          <a:lstStyle/>
          <a:p>
            <a:pPr algn="just"/>
            <a:r>
              <a:rPr lang="en-US" sz="2200" dirty="0" smtClean="0">
                <a:latin typeface="Arial" pitchFamily="34" charset="0"/>
                <a:ea typeface="Arial Unicode MS" pitchFamily="34" charset="-128"/>
                <a:cs typeface="Arial" pitchFamily="34" charset="0"/>
              </a:rPr>
              <a:t>Chief Medical officer needs to be appointed </a:t>
            </a:r>
          </a:p>
          <a:p>
            <a:pPr lvl="1" algn="just"/>
            <a:r>
              <a:rPr lang="en-US" sz="2200" dirty="0" smtClean="0">
                <a:latin typeface="Arial" pitchFamily="34" charset="0"/>
                <a:ea typeface="Arial Unicode MS" pitchFamily="34" charset="-128"/>
                <a:cs typeface="Arial" pitchFamily="34" charset="0"/>
              </a:rPr>
              <a:t>as In-charge /nodal officer for overall coordination and supervision of the quarantine center. </a:t>
            </a:r>
          </a:p>
          <a:p>
            <a:pPr algn="just"/>
            <a:r>
              <a:rPr lang="en-US" sz="2200" dirty="0" smtClean="0">
                <a:latin typeface="Arial" pitchFamily="34" charset="0"/>
                <a:ea typeface="Arial Unicode MS" pitchFamily="34" charset="-128"/>
                <a:cs typeface="Arial" pitchFamily="34" charset="0"/>
              </a:rPr>
              <a:t>Services of General duty medical doctors, Medicine specialists, Pediatrics, Microbiologist (for diagnostic support and IPC), Psychiatrists &amp; Psychologists </a:t>
            </a:r>
          </a:p>
          <a:p>
            <a:pPr lvl="1" algn="just"/>
            <a:r>
              <a:rPr lang="en-US" sz="2200" dirty="0" smtClean="0">
                <a:latin typeface="Arial" pitchFamily="34" charset="0"/>
                <a:ea typeface="Arial Unicode MS" pitchFamily="34" charset="-128"/>
                <a:cs typeface="Arial" pitchFamily="34" charset="0"/>
              </a:rPr>
              <a:t>for routine examination and relevant clinical care of the quarantined people. </a:t>
            </a:r>
          </a:p>
          <a:p>
            <a:pPr algn="just"/>
            <a:r>
              <a:rPr lang="en-US" sz="2200" dirty="0" smtClean="0">
                <a:latin typeface="Arial" pitchFamily="34" charset="0"/>
                <a:ea typeface="Arial Unicode MS" pitchFamily="34" charset="-128"/>
                <a:cs typeface="Arial" pitchFamily="34" charset="0"/>
              </a:rPr>
              <a:t>Para-medics including Staff Nurse and Lab. Technician, Pharmacist need to be posted. </a:t>
            </a:r>
          </a:p>
          <a:p>
            <a:pPr algn="just"/>
            <a:r>
              <a:rPr lang="en-US" sz="2200" dirty="0" smtClean="0">
                <a:latin typeface="Arial" pitchFamily="34" charset="0"/>
                <a:ea typeface="Arial Unicode MS" pitchFamily="34" charset="-128"/>
                <a:cs typeface="Arial" pitchFamily="34" charset="0"/>
              </a:rPr>
              <a:t>Public Health Specialist are required </a:t>
            </a:r>
          </a:p>
          <a:p>
            <a:pPr lvl="1" algn="just"/>
            <a:r>
              <a:rPr lang="en-US" sz="2200" dirty="0" smtClean="0">
                <a:latin typeface="Arial" pitchFamily="34" charset="0"/>
                <a:ea typeface="Arial Unicode MS" pitchFamily="34" charset="-128"/>
                <a:cs typeface="Arial" pitchFamily="34" charset="0"/>
              </a:rPr>
              <a:t>for monitoring public health aspects of the facility while </a:t>
            </a:r>
          </a:p>
          <a:p>
            <a:pPr algn="just"/>
            <a:r>
              <a:rPr lang="en-US" sz="2200" dirty="0" smtClean="0">
                <a:latin typeface="Arial" pitchFamily="34" charset="0"/>
                <a:ea typeface="Arial Unicode MS" pitchFamily="34" charset="-128"/>
                <a:cs typeface="Arial" pitchFamily="34" charset="0"/>
              </a:rPr>
              <a:t>Services of clinical microbiologist </a:t>
            </a:r>
          </a:p>
          <a:p>
            <a:pPr lvl="1" algn="just"/>
            <a:r>
              <a:rPr lang="en-US" sz="2200" dirty="0" smtClean="0">
                <a:latin typeface="Arial" pitchFamily="34" charset="0"/>
                <a:ea typeface="Arial Unicode MS" pitchFamily="34" charset="-128"/>
                <a:cs typeface="Arial" pitchFamily="34" charset="0"/>
              </a:rPr>
              <a:t>for sample collection, packaging and infection prevention &amp; control practices. </a:t>
            </a:r>
          </a:p>
          <a:p>
            <a:pPr algn="just"/>
            <a:r>
              <a:rPr lang="en-US" sz="2200" dirty="0" smtClean="0">
                <a:latin typeface="Arial" pitchFamily="34" charset="0"/>
                <a:ea typeface="Arial Unicode MS" pitchFamily="34" charset="-128"/>
                <a:cs typeface="Arial" pitchFamily="34" charset="0"/>
              </a:rPr>
              <a:t>House keeping staff also need to be deployed.</a:t>
            </a:r>
          </a:p>
          <a:p>
            <a:pPr algn="just"/>
            <a:endParaRPr lang="en-US" sz="2200" dirty="0">
              <a:latin typeface="Arial" pitchFamily="34" charset="0"/>
              <a:ea typeface="Arial Unicode MS" pitchFamily="34" charset="-128"/>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Lucida Sans Unicode" pitchFamily="34" charset="0"/>
                <a:cs typeface="Lucida Sans Unicode" pitchFamily="34" charset="0"/>
              </a:rPr>
              <a:t>HR duty</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600200"/>
            <a:ext cx="8458200" cy="4525963"/>
          </a:xfrm>
        </p:spPr>
        <p:txBody>
          <a:bodyPr>
            <a:normAutofit/>
          </a:bodyPr>
          <a:lstStyle/>
          <a:p>
            <a:r>
              <a:rPr lang="en-US" sz="2800" dirty="0" smtClean="0">
                <a:latin typeface="Arial Unicode MS" pitchFamily="34" charset="-128"/>
                <a:ea typeface="Arial Unicode MS" pitchFamily="34" charset="-128"/>
                <a:cs typeface="Arial Unicode MS" pitchFamily="34" charset="-128"/>
              </a:rPr>
              <a:t>For facility of 300 persons</a:t>
            </a:r>
          </a:p>
          <a:p>
            <a:pPr marL="742950" lvl="2" indent="-342900">
              <a:lnSpc>
                <a:spcPct val="200000"/>
              </a:lnSpc>
            </a:pPr>
            <a:r>
              <a:rPr lang="en-US" sz="2800" dirty="0" smtClean="0">
                <a:latin typeface="Arial Unicode MS" pitchFamily="34" charset="-128"/>
                <a:ea typeface="Arial Unicode MS" pitchFamily="34" charset="-128"/>
                <a:cs typeface="Arial Unicode MS" pitchFamily="34" charset="-128"/>
              </a:rPr>
              <a:t>On- Duty Doctors in 6 hours shift of 2 doctors</a:t>
            </a:r>
          </a:p>
          <a:p>
            <a:pPr marL="742950" lvl="2" indent="-342900">
              <a:lnSpc>
                <a:spcPct val="200000"/>
              </a:lnSpc>
            </a:pPr>
            <a:r>
              <a:rPr lang="en-US" sz="2800" dirty="0" smtClean="0">
                <a:latin typeface="Arial Unicode MS" pitchFamily="34" charset="-128"/>
                <a:ea typeface="Arial Unicode MS" pitchFamily="34" charset="-128"/>
                <a:cs typeface="Arial Unicode MS" pitchFamily="34" charset="-128"/>
              </a:rPr>
              <a:t>Nursing Staff in 6 hours shift of 4 nurses</a:t>
            </a:r>
          </a:p>
          <a:p>
            <a:pPr marL="742950" lvl="2" indent="-342900">
              <a:lnSpc>
                <a:spcPct val="200000"/>
              </a:lnSpc>
            </a:pPr>
            <a:r>
              <a:rPr lang="en-US" sz="2800" dirty="0" smtClean="0">
                <a:latin typeface="Arial Unicode MS" pitchFamily="34" charset="-128"/>
                <a:ea typeface="Arial Unicode MS" pitchFamily="34" charset="-128"/>
                <a:cs typeface="Arial Unicode MS" pitchFamily="34" charset="-128"/>
              </a:rPr>
              <a:t>Technicians in 6 hrs shift of 4 technicians</a:t>
            </a:r>
          </a:p>
          <a:p>
            <a:pPr marL="742950" lvl="2" indent="-342900"/>
            <a:endParaRPr lang="en-US" sz="2800" dirty="0" smtClean="0">
              <a:latin typeface="Arial Unicode MS" pitchFamily="34" charset="-128"/>
              <a:ea typeface="Arial Unicode MS" pitchFamily="34" charset="-128"/>
              <a:cs typeface="Arial Unicode MS" pitchFamily="34" charset="-128"/>
            </a:endParaRPr>
          </a:p>
          <a:p>
            <a:pPr marL="742950" lvl="2" indent="-342900"/>
            <a:endParaRPr lang="en-US" sz="2800" dirty="0" smtClean="0">
              <a:latin typeface="Arial Unicode MS" pitchFamily="34" charset="-128"/>
              <a:ea typeface="Arial Unicode MS" pitchFamily="34" charset="-128"/>
              <a:cs typeface="Arial Unicode MS" pitchFamily="34" charset="-128"/>
            </a:endParaRPr>
          </a:p>
          <a:p>
            <a:endParaRPr lang="en-US" sz="2800" dirty="0"/>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143000"/>
          </a:xfrm>
        </p:spPr>
        <p:txBody>
          <a:bodyPr>
            <a:normAutofit/>
          </a:bodyPr>
          <a:lstStyle/>
          <a:p>
            <a:r>
              <a:rPr lang="en-US" b="1" dirty="0" smtClean="0">
                <a:latin typeface="Lucida Sans Unicode" pitchFamily="34" charset="0"/>
                <a:ea typeface="Arial Unicode MS" pitchFamily="34" charset="-128"/>
                <a:cs typeface="Lucida Sans Unicode" pitchFamily="34" charset="0"/>
              </a:rPr>
              <a:t>Training</a:t>
            </a:r>
            <a:endParaRPr lang="en-US" sz="3600"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304800" y="914400"/>
            <a:ext cx="8534400" cy="4525963"/>
          </a:xfrm>
        </p:spPr>
        <p:txBody>
          <a:bodyPr>
            <a:noAutofit/>
          </a:bodyPr>
          <a:lstStyle/>
          <a:p>
            <a:pPr algn="just"/>
            <a:r>
              <a:rPr lang="en-US" sz="2200" dirty="0" smtClean="0">
                <a:latin typeface="Arial" pitchFamily="34" charset="0"/>
                <a:ea typeface="Arial Unicode MS" pitchFamily="34" charset="-128"/>
                <a:cs typeface="Arial" pitchFamily="34" charset="0"/>
              </a:rPr>
              <a:t>Most important and critical part to ensure that all activities takes place as per established protocol and SOPs.</a:t>
            </a:r>
          </a:p>
          <a:p>
            <a:pPr algn="just"/>
            <a:r>
              <a:rPr lang="en-US" sz="2200" dirty="0" smtClean="0">
                <a:latin typeface="Arial" pitchFamily="34" charset="0"/>
                <a:ea typeface="Arial Unicode MS" pitchFamily="34" charset="-128"/>
                <a:cs typeface="Arial" pitchFamily="34" charset="0"/>
              </a:rPr>
              <a:t>Training </a:t>
            </a:r>
          </a:p>
          <a:p>
            <a:pPr lvl="1" algn="just"/>
            <a:r>
              <a:rPr lang="en-US" sz="2200" dirty="0" smtClean="0">
                <a:latin typeface="Arial" pitchFamily="34" charset="0"/>
                <a:ea typeface="Arial Unicode MS" pitchFamily="34" charset="-128"/>
                <a:cs typeface="Arial" pitchFamily="34" charset="0"/>
              </a:rPr>
              <a:t>Medical officers on SOPs for daily examination, movements in the facility, infection prevention control measures and use of PPE kit etc.</a:t>
            </a:r>
          </a:p>
          <a:p>
            <a:pPr lvl="1" algn="just"/>
            <a:r>
              <a:rPr lang="en-US" sz="2200" dirty="0" smtClean="0">
                <a:latin typeface="Arial" pitchFamily="34" charset="0"/>
                <a:ea typeface="Arial Unicode MS" pitchFamily="34" charset="-128"/>
                <a:cs typeface="Arial" pitchFamily="34" charset="0"/>
              </a:rPr>
              <a:t>Clinicians, laboratory technicians and medics on appropriate sample collection (nasopharyngeal and throat) and triple layer packaging with cold chain maintenance.</a:t>
            </a:r>
          </a:p>
          <a:p>
            <a:pPr lvl="1" algn="just"/>
            <a:r>
              <a:rPr lang="en-US" sz="2200" dirty="0" smtClean="0">
                <a:latin typeface="Arial" pitchFamily="34" charset="0"/>
                <a:ea typeface="Arial Unicode MS" pitchFamily="34" charset="-128"/>
                <a:cs typeface="Arial" pitchFamily="34" charset="0"/>
              </a:rPr>
              <a:t>Paramedical staffs i.e., staff nurses; medics, pharmacist etc. on SOPs to be followed at Quarantine centers and use of PPE kit. </a:t>
            </a:r>
          </a:p>
          <a:p>
            <a:pPr lvl="1" algn="just"/>
            <a:r>
              <a:rPr lang="en-US" sz="2200" dirty="0" smtClean="0">
                <a:latin typeface="Arial" pitchFamily="34" charset="0"/>
                <a:ea typeface="Arial Unicode MS" pitchFamily="34" charset="-128"/>
                <a:cs typeface="Arial" pitchFamily="34" charset="0"/>
              </a:rPr>
              <a:t>Staff undertaking the work in Laundry, Mess/Canteen, security and other related staff i.e., drivers, general duty staff etc. on use of mask, gloves, cleaning and disinfection procedures and use of PPE kit, etc.</a:t>
            </a: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Lucida Sans Unicode" pitchFamily="34" charset="0"/>
                <a:ea typeface="Arial Unicode MS" pitchFamily="34" charset="-128"/>
                <a:cs typeface="Lucida Sans Unicode" pitchFamily="34" charset="0"/>
              </a:rPr>
              <a:t>Training</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p:txBody>
          <a:bodyPr>
            <a:normAutofit/>
          </a:bodyPr>
          <a:lstStyle/>
          <a:p>
            <a:r>
              <a:rPr lang="en-US" sz="2800" dirty="0" smtClean="0">
                <a:latin typeface="Arial" pitchFamily="34" charset="0"/>
                <a:ea typeface="Arial Unicode MS" pitchFamily="34" charset="-128"/>
                <a:cs typeface="Arial" pitchFamily="34" charset="0"/>
              </a:rPr>
              <a:t>Refresher training or regular direction to all the above staffs on need basis. </a:t>
            </a:r>
          </a:p>
          <a:p>
            <a:r>
              <a:rPr lang="en-US" sz="2800" dirty="0" smtClean="0">
                <a:latin typeface="Arial" pitchFamily="34" charset="0"/>
                <a:ea typeface="Arial Unicode MS" pitchFamily="34" charset="-128"/>
                <a:cs typeface="Arial" pitchFamily="34" charset="0"/>
              </a:rPr>
              <a:t>When new staff is posted, it needs to be ensured that he/she receive proper training before undertaking the work. </a:t>
            </a:r>
          </a:p>
          <a:p>
            <a:r>
              <a:rPr lang="en-US" sz="2800" dirty="0" smtClean="0">
                <a:latin typeface="Arial" pitchFamily="34" charset="0"/>
                <a:ea typeface="Arial Unicode MS" pitchFamily="34" charset="-128"/>
                <a:cs typeface="Arial" pitchFamily="34" charset="0"/>
              </a:rPr>
              <a:t>All activities / procedures must be done under strict monitoring/observations of trained specialists.</a:t>
            </a:r>
            <a:endParaRPr lang="en-US" sz="2800" dirty="0">
              <a:latin typeface="Arial" pitchFamily="34" charset="0"/>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Lucida Sans Unicode" pitchFamily="34" charset="0"/>
                <a:ea typeface="Arial Unicode MS" pitchFamily="34" charset="-128"/>
                <a:cs typeface="Lucida Sans Unicode" pitchFamily="34" charset="0"/>
              </a:rPr>
              <a:t>Quarantine</a:t>
            </a:r>
            <a:endParaRPr lang="en-US"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457200" y="1219200"/>
            <a:ext cx="8229600" cy="4525963"/>
          </a:xfrm>
        </p:spPr>
        <p:txBody>
          <a:bodyPr>
            <a:normAutofit/>
          </a:bodyPr>
          <a:lstStyle/>
          <a:p>
            <a:r>
              <a:rPr lang="en-US" sz="2800" dirty="0" smtClean="0">
                <a:latin typeface="Arial Unicode MS" pitchFamily="34" charset="-128"/>
                <a:ea typeface="Arial Unicode MS" pitchFamily="34" charset="-128"/>
                <a:cs typeface="Arial Unicode MS" pitchFamily="34" charset="-128"/>
              </a:rPr>
              <a:t>The separation and restriction of movement or activities of persons who are not ill but </a:t>
            </a:r>
          </a:p>
          <a:p>
            <a:pPr lvl="1"/>
            <a:r>
              <a:rPr lang="en-US" dirty="0" smtClean="0">
                <a:latin typeface="Arial Unicode MS" pitchFamily="34" charset="-128"/>
                <a:ea typeface="Arial Unicode MS" pitchFamily="34" charset="-128"/>
                <a:cs typeface="Arial Unicode MS" pitchFamily="34" charset="-128"/>
              </a:rPr>
              <a:t>who are </a:t>
            </a:r>
            <a:r>
              <a:rPr lang="en-US" b="1" dirty="0" smtClean="0">
                <a:latin typeface="Arial Unicode MS" pitchFamily="34" charset="-128"/>
                <a:ea typeface="Arial Unicode MS" pitchFamily="34" charset="-128"/>
                <a:cs typeface="Arial Unicode MS" pitchFamily="34" charset="-128"/>
              </a:rPr>
              <a:t>believed to have been exposed to infection</a:t>
            </a:r>
            <a:r>
              <a:rPr lang="en-US" dirty="0" smtClean="0">
                <a:latin typeface="Arial Unicode MS" pitchFamily="34" charset="-128"/>
                <a:ea typeface="Arial Unicode MS" pitchFamily="34" charset="-128"/>
                <a:cs typeface="Arial Unicode MS" pitchFamily="34" charset="-128"/>
              </a:rPr>
              <a:t>, </a:t>
            </a:r>
          </a:p>
          <a:p>
            <a:pPr lvl="1"/>
            <a:r>
              <a:rPr lang="en-US" dirty="0" smtClean="0">
                <a:latin typeface="Arial Unicode MS" pitchFamily="34" charset="-128"/>
                <a:ea typeface="Arial Unicode MS" pitchFamily="34" charset="-128"/>
                <a:cs typeface="Arial Unicode MS" pitchFamily="34" charset="-128"/>
              </a:rPr>
              <a:t>for the purpose of </a:t>
            </a:r>
            <a:r>
              <a:rPr lang="en-US" b="1" dirty="0" smtClean="0">
                <a:latin typeface="Arial Unicode MS" pitchFamily="34" charset="-128"/>
                <a:ea typeface="Arial Unicode MS" pitchFamily="34" charset="-128"/>
                <a:cs typeface="Arial Unicode MS" pitchFamily="34" charset="-128"/>
              </a:rPr>
              <a:t>preventing transmission of diseases</a:t>
            </a:r>
            <a:r>
              <a:rPr lang="en-US" dirty="0" smtClean="0">
                <a:latin typeface="Arial Unicode MS" pitchFamily="34" charset="-128"/>
                <a:ea typeface="Arial Unicode MS" pitchFamily="34" charset="-128"/>
                <a:cs typeface="Arial Unicode MS" pitchFamily="34" charset="-128"/>
              </a:rPr>
              <a:t>. </a:t>
            </a:r>
          </a:p>
          <a:p>
            <a:r>
              <a:rPr lang="en-US" sz="2800" dirty="0" smtClean="0">
                <a:latin typeface="Arial Unicode MS" pitchFamily="34" charset="-128"/>
                <a:ea typeface="Arial Unicode MS" pitchFamily="34" charset="-128"/>
                <a:cs typeface="Arial Unicode MS" pitchFamily="34" charset="-128"/>
              </a:rPr>
              <a:t>Persons are usually quarantined in their homes, but they may also be quarantined in community-based facilities. </a:t>
            </a:r>
          </a:p>
          <a:p>
            <a:endParaRPr lang="en-US" dirty="0">
              <a:latin typeface="Arial Unicode MS" pitchFamily="34" charset="-128"/>
              <a:ea typeface="Arial Unicode MS" pitchFamily="34" charset="-128"/>
              <a:cs typeface="Arial Unicode MS" pitchFamily="34" charset="-128"/>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7848600" y="22860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noAutofit/>
          </a:bodyPr>
          <a:lstStyle/>
          <a:p>
            <a:r>
              <a:rPr lang="en-US" sz="4000" b="1" dirty="0" smtClean="0">
                <a:latin typeface="Lucida Sans Unicode" pitchFamily="34" charset="0"/>
                <a:ea typeface="Arial Unicode MS" pitchFamily="34" charset="-128"/>
                <a:cs typeface="Lucida Sans Unicode" pitchFamily="34" charset="0"/>
              </a:rPr>
              <a:t>Daily Clinical Examination and referral </a:t>
            </a:r>
            <a:endParaRPr lang="en-US" sz="4000"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457200" y="1371600"/>
            <a:ext cx="8229600" cy="4525963"/>
          </a:xfrm>
        </p:spPr>
        <p:txBody>
          <a:bodyPr>
            <a:noAutofit/>
          </a:bodyPr>
          <a:lstStyle/>
          <a:p>
            <a:pPr algn="just"/>
            <a:r>
              <a:rPr lang="en-US" sz="2550" dirty="0" smtClean="0">
                <a:latin typeface="Arial Unicode MS" pitchFamily="34" charset="-128"/>
                <a:ea typeface="Arial Unicode MS" pitchFamily="34" charset="-128"/>
                <a:cs typeface="Arial Unicode MS" pitchFamily="34" charset="-128"/>
              </a:rPr>
              <a:t>All quarantined people needs to be examined twice (morning &amp; evening) daily clinically and </a:t>
            </a:r>
          </a:p>
          <a:p>
            <a:pPr algn="just"/>
            <a:r>
              <a:rPr lang="en-US" sz="2550" dirty="0" smtClean="0">
                <a:latin typeface="Arial Unicode MS" pitchFamily="34" charset="-128"/>
                <a:ea typeface="Arial Unicode MS" pitchFamily="34" charset="-128"/>
                <a:cs typeface="Arial Unicode MS" pitchFamily="34" charset="-128"/>
              </a:rPr>
              <a:t>Those requiring referrals for related symptoms of Corona virus (fever, cough, sore throat, breathlessness etc.) or any other reason needs to be referred to designated hospital in ambulance directly with due precautions as per referral SOP. </a:t>
            </a:r>
          </a:p>
          <a:p>
            <a:pPr algn="just"/>
            <a:r>
              <a:rPr lang="en-US" sz="2550" dirty="0" smtClean="0">
                <a:latin typeface="Arial Unicode MS" pitchFamily="34" charset="-128"/>
                <a:ea typeface="Arial Unicode MS" pitchFamily="34" charset="-128"/>
                <a:cs typeface="Arial Unicode MS" pitchFamily="34" charset="-128"/>
              </a:rPr>
              <a:t>Ambulances need to be placed in the facility in standby mode for transport including advanced lifesaving ambulance.</a:t>
            </a:r>
          </a:p>
          <a:p>
            <a:pPr algn="just"/>
            <a:r>
              <a:rPr lang="en-US" sz="2550" dirty="0" smtClean="0">
                <a:latin typeface="Arial Unicode MS" pitchFamily="34" charset="-128"/>
                <a:ea typeface="Arial Unicode MS" pitchFamily="34" charset="-128"/>
                <a:cs typeface="Arial Unicode MS" pitchFamily="34" charset="-128"/>
              </a:rPr>
              <a:t>Daily census of the people needs to be undertaken twice a day (ex. Morning 8 am and evening 6 pm).</a:t>
            </a:r>
          </a:p>
          <a:p>
            <a:endParaRPr lang="en-US" sz="2550" dirty="0">
              <a:latin typeface="Arial Unicode MS" pitchFamily="34" charset="-128"/>
              <a:ea typeface="Arial Unicode MS" pitchFamily="34" charset="-128"/>
              <a:cs typeface="Arial Unicode MS" pitchFamily="34" charset="-128"/>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b="1" dirty="0" smtClean="0">
                <a:latin typeface="Arial Unicode MS" pitchFamily="34" charset="-128"/>
                <a:ea typeface="Arial Unicode MS" pitchFamily="34" charset="-128"/>
                <a:cs typeface="Arial Unicode MS" pitchFamily="34" charset="-128"/>
              </a:rPr>
              <a:t>Coordination </a:t>
            </a:r>
            <a:endParaRPr lang="en-US" b="1"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304800" y="685800"/>
            <a:ext cx="8229600" cy="4525963"/>
          </a:xfrm>
        </p:spPr>
        <p:txBody>
          <a:bodyPr>
            <a:noAutofit/>
          </a:bodyPr>
          <a:lstStyle/>
          <a:p>
            <a:pPr algn="just"/>
            <a:r>
              <a:rPr lang="en-US" sz="2400" dirty="0" smtClean="0">
                <a:latin typeface="Arial" pitchFamily="34" charset="0"/>
                <a:ea typeface="Arial Unicode MS" pitchFamily="34" charset="-128"/>
                <a:cs typeface="Arial" pitchFamily="34" charset="0"/>
              </a:rPr>
              <a:t>Chief Medical Officer needs to supervise and coordinate with various organizations working with the facility. </a:t>
            </a:r>
          </a:p>
          <a:p>
            <a:pPr algn="just"/>
            <a:r>
              <a:rPr lang="en-US" sz="2400" dirty="0" smtClean="0">
                <a:latin typeface="Arial" pitchFamily="34" charset="0"/>
                <a:ea typeface="Arial Unicode MS" pitchFamily="34" charset="-128"/>
                <a:cs typeface="Arial" pitchFamily="34" charset="0"/>
              </a:rPr>
              <a:t>To ensure all activities take place according to standard protocol, separate teams to be constituted for various purposes such as </a:t>
            </a:r>
          </a:p>
          <a:p>
            <a:pPr lvl="1" algn="just"/>
            <a:r>
              <a:rPr lang="en-US" sz="2400" dirty="0" smtClean="0">
                <a:latin typeface="Arial" pitchFamily="34" charset="0"/>
                <a:ea typeface="Arial Unicode MS" pitchFamily="34" charset="-128"/>
                <a:cs typeface="Arial" pitchFamily="34" charset="0"/>
              </a:rPr>
              <a:t>Supervisory team, admin team, logistic team, referral team, medicine / equipment team, hygiene sanitation team.</a:t>
            </a:r>
          </a:p>
          <a:p>
            <a:pPr algn="just"/>
            <a:r>
              <a:rPr lang="en-US" sz="2400" dirty="0" smtClean="0">
                <a:latin typeface="Arial" pitchFamily="34" charset="0"/>
                <a:ea typeface="Arial Unicode MS" pitchFamily="34" charset="-128"/>
                <a:cs typeface="Arial" pitchFamily="34" charset="0"/>
              </a:rPr>
              <a:t>Daily review meetings needs to be conducted under chairmanship of Chief medical officer to discuss day to day affairs and sort out any issue requiring attention.</a:t>
            </a:r>
          </a:p>
          <a:p>
            <a:pPr algn="just"/>
            <a:r>
              <a:rPr lang="en-US" sz="2400" dirty="0" smtClean="0">
                <a:latin typeface="Arial" pitchFamily="34" charset="0"/>
                <a:ea typeface="Arial Unicode MS" pitchFamily="34" charset="-128"/>
                <a:cs typeface="Arial" pitchFamily="34" charset="0"/>
              </a:rPr>
              <a:t>24x7 control room needs to be established at the facility with monitor for CCTV cameras and speakers at each floor so that quarantined people can be communicated on routine basis and necessary instructions can be provided.</a:t>
            </a:r>
          </a:p>
          <a:p>
            <a:endParaRPr lang="en-US" sz="2800" dirty="0">
              <a:latin typeface="Arial" pitchFamily="34" charset="0"/>
              <a:ea typeface="Arial Unicode MS" pitchFamily="34" charset="-128"/>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305800" y="0"/>
            <a:ext cx="838200" cy="874811"/>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1143000"/>
          </a:xfrm>
        </p:spPr>
        <p:txBody>
          <a:bodyPr>
            <a:noAutofit/>
          </a:bodyPr>
          <a:lstStyle/>
          <a:p>
            <a:r>
              <a:rPr lang="en-US" b="1" dirty="0" smtClean="0">
                <a:latin typeface="Lucida Sans Unicode" pitchFamily="34" charset="0"/>
                <a:ea typeface="Arial Unicode MS" pitchFamily="34" charset="-128"/>
                <a:cs typeface="Lucida Sans Unicode" pitchFamily="34" charset="0"/>
              </a:rPr>
              <a:t>Recording and reporting mechanisms </a:t>
            </a:r>
            <a:endParaRPr lang="en-US"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304800" y="1676400"/>
            <a:ext cx="8534400" cy="4343400"/>
          </a:xfrm>
        </p:spPr>
        <p:txBody>
          <a:bodyPr>
            <a:normAutofit/>
          </a:bodyPr>
          <a:lstStyle/>
          <a:p>
            <a:pPr algn="just"/>
            <a:r>
              <a:rPr lang="en-US" sz="2800" dirty="0" smtClean="0">
                <a:latin typeface="Arial" pitchFamily="34" charset="0"/>
                <a:ea typeface="Arial Unicode MS" pitchFamily="34" charset="-128"/>
                <a:cs typeface="Arial" pitchFamily="34" charset="0"/>
              </a:rPr>
              <a:t>To ensure standardized reporting, daily reporting formats of suspected cases with symptoms related to corona virus, no. of cases requiring referral, sample collection status needs to designed. </a:t>
            </a:r>
          </a:p>
          <a:p>
            <a:pPr algn="just"/>
            <a:r>
              <a:rPr lang="en-US" sz="2800" dirty="0" smtClean="0">
                <a:latin typeface="Arial" pitchFamily="34" charset="0"/>
                <a:ea typeface="Arial Unicode MS" pitchFamily="34" charset="-128"/>
                <a:cs typeface="Arial" pitchFamily="34" charset="0"/>
              </a:rPr>
              <a:t>It needs to be sent daily to relevant higher authorities. </a:t>
            </a:r>
          </a:p>
          <a:p>
            <a:endParaRPr lang="en-US" sz="2800" dirty="0">
              <a:latin typeface="Arial" pitchFamily="34" charset="0"/>
              <a:ea typeface="Arial Unicode MS" pitchFamily="34" charset="-128"/>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229600" cy="1143000"/>
          </a:xfrm>
        </p:spPr>
        <p:txBody>
          <a:bodyPr>
            <a:normAutofit/>
          </a:bodyPr>
          <a:lstStyle/>
          <a:p>
            <a:r>
              <a:rPr lang="en-US" b="1" dirty="0" smtClean="0">
                <a:latin typeface="Lucida Sans Unicode" pitchFamily="34" charset="0"/>
                <a:ea typeface="Arial Unicode MS" pitchFamily="34" charset="-128"/>
                <a:cs typeface="Lucida Sans Unicode" pitchFamily="34" charset="0"/>
              </a:rPr>
              <a:t>Monitoring and Supervision  </a:t>
            </a:r>
            <a:endParaRPr lang="en-US"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p:txBody>
          <a:bodyPr>
            <a:normAutofit/>
          </a:bodyPr>
          <a:lstStyle/>
          <a:p>
            <a:pPr algn="just"/>
            <a:r>
              <a:rPr lang="en-US" sz="2800" dirty="0" smtClean="0">
                <a:latin typeface="Arial" pitchFamily="34" charset="0"/>
                <a:ea typeface="Arial Unicode MS" pitchFamily="34" charset="-128"/>
                <a:cs typeface="Arial" pitchFamily="34" charset="0"/>
              </a:rPr>
              <a:t>Daily monitoring visit needs to be conducted inside quarantine facility and outside the facility in the surrounding campus by public health and in-charge officers and gaps to be noted. </a:t>
            </a:r>
          </a:p>
          <a:p>
            <a:pPr algn="just"/>
            <a:r>
              <a:rPr lang="en-US" sz="2800" dirty="0" smtClean="0">
                <a:latin typeface="Arial" pitchFamily="34" charset="0"/>
                <a:ea typeface="Arial Unicode MS" pitchFamily="34" charset="-128"/>
                <a:cs typeface="Arial" pitchFamily="34" charset="0"/>
              </a:rPr>
              <a:t>Necessary corrective actions and preventive actions to be taken by the nodal officer. </a:t>
            </a:r>
          </a:p>
          <a:p>
            <a:pPr algn="just"/>
            <a:r>
              <a:rPr lang="en-US" sz="2800" dirty="0" smtClean="0">
                <a:latin typeface="Arial" pitchFamily="34" charset="0"/>
                <a:ea typeface="Arial Unicode MS" pitchFamily="34" charset="-128"/>
                <a:cs typeface="Arial" pitchFamily="34" charset="0"/>
              </a:rPr>
              <a:t>Visits by senior officers from for regular review.</a:t>
            </a:r>
          </a:p>
          <a:p>
            <a:endParaRPr lang="en-US" dirty="0">
              <a:latin typeface="Arial" pitchFamily="34" charset="0"/>
              <a:ea typeface="Arial Unicode MS" pitchFamily="34" charset="-128"/>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1143000"/>
          </a:xfrm>
        </p:spPr>
        <p:txBody>
          <a:bodyPr>
            <a:noAutofit/>
          </a:bodyPr>
          <a:lstStyle/>
          <a:p>
            <a:r>
              <a:rPr lang="en-US" sz="3600" b="1" dirty="0" smtClean="0">
                <a:latin typeface="Lucida Sans Unicode" pitchFamily="34" charset="0"/>
                <a:ea typeface="Arial Unicode MS" pitchFamily="34" charset="-128"/>
                <a:cs typeface="Lucida Sans Unicode" pitchFamily="34" charset="0"/>
              </a:rPr>
              <a:t>Establishment of Infection Prevention Control (IPC) measures</a:t>
            </a:r>
            <a:endParaRPr lang="en-US" sz="3600"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457200" y="1371600"/>
            <a:ext cx="8229600" cy="4525963"/>
          </a:xfrm>
        </p:spPr>
        <p:txBody>
          <a:bodyPr>
            <a:noAutofit/>
          </a:bodyPr>
          <a:lstStyle/>
          <a:p>
            <a:pPr algn="just"/>
            <a:r>
              <a:rPr lang="en-US" sz="2500" dirty="0" smtClean="0">
                <a:latin typeface="Arial" pitchFamily="34" charset="0"/>
                <a:ea typeface="Arial Unicode MS" pitchFamily="34" charset="-128"/>
                <a:cs typeface="Arial" pitchFamily="34" charset="0"/>
              </a:rPr>
              <a:t>As per risk assessment undertaken for probability of infection from possibly infected quarantine people to health care, other staffs and surrounding areas. </a:t>
            </a:r>
          </a:p>
          <a:p>
            <a:pPr algn="just"/>
            <a:r>
              <a:rPr lang="en-US" sz="2500" dirty="0" smtClean="0">
                <a:latin typeface="Arial" pitchFamily="34" charset="0"/>
                <a:ea typeface="Arial Unicode MS" pitchFamily="34" charset="-128"/>
                <a:cs typeface="Arial" pitchFamily="34" charset="0"/>
              </a:rPr>
              <a:t>Special map of the facility needs to be prepared to outline the details of movement of health care and other personnel around the quarantine area and in the building. </a:t>
            </a:r>
          </a:p>
          <a:p>
            <a:pPr algn="just"/>
            <a:r>
              <a:rPr lang="en-US" sz="2500" dirty="0" smtClean="0">
                <a:latin typeface="Arial" pitchFamily="34" charset="0"/>
                <a:ea typeface="Arial Unicode MS" pitchFamily="34" charset="-128"/>
                <a:cs typeface="Arial" pitchFamily="34" charset="0"/>
              </a:rPr>
              <a:t>Ensure movement of health care staffs and other personnel as per the designed map to prevent and control infections.</a:t>
            </a:r>
          </a:p>
          <a:p>
            <a:pPr algn="just"/>
            <a:r>
              <a:rPr lang="en-US" sz="2500" dirty="0" smtClean="0">
                <a:latin typeface="Arial" pitchFamily="34" charset="0"/>
                <a:ea typeface="Arial Unicode MS" pitchFamily="34" charset="-128"/>
                <a:cs typeface="Arial" pitchFamily="34" charset="0"/>
              </a:rPr>
              <a:t>Separate fence needs to be raised around the building to prevent entry of animals especially dogs, monkeys and even birds if possible.</a:t>
            </a: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noAutofit/>
          </a:bodyPr>
          <a:lstStyle/>
          <a:p>
            <a:r>
              <a:rPr lang="en-US" sz="3600" b="1" dirty="0" smtClean="0">
                <a:latin typeface="Lucida Sans Unicode" pitchFamily="34" charset="0"/>
                <a:ea typeface="Arial Unicode MS" pitchFamily="34" charset="-128"/>
                <a:cs typeface="Lucida Sans Unicode" pitchFamily="34" charset="0"/>
              </a:rPr>
              <a:t>Establishment of Infection Prevention Control (IPC) measures</a:t>
            </a: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381000" y="1143000"/>
            <a:ext cx="8534400" cy="4525963"/>
          </a:xfrm>
        </p:spPr>
        <p:txBody>
          <a:bodyPr>
            <a:noAutofit/>
          </a:bodyPr>
          <a:lstStyle/>
          <a:p>
            <a:r>
              <a:rPr lang="en-US" sz="2000" dirty="0" smtClean="0">
                <a:latin typeface="Arial" pitchFamily="34" charset="0"/>
                <a:ea typeface="Arial Unicode MS" pitchFamily="34" charset="-128"/>
                <a:cs typeface="Arial" pitchFamily="34" charset="0"/>
              </a:rPr>
              <a:t>Well informed and trained security personnel needs to be deployed all around the building on 24x7 rotation basis to monitor the facility and to avoid entry of un- desired persons/animals and even birds for eating any food remains/droppings inside the area. </a:t>
            </a:r>
          </a:p>
          <a:p>
            <a:r>
              <a:rPr lang="en-US" sz="2000" dirty="0" smtClean="0">
                <a:latin typeface="Arial" pitchFamily="34" charset="0"/>
                <a:ea typeface="Arial Unicode MS" pitchFamily="34" charset="-128"/>
                <a:cs typeface="Arial" pitchFamily="34" charset="0"/>
              </a:rPr>
              <a:t>Ensure all health care personnel use PPE as per guidelines, hence properly trained and assisted during wearing of PPE. </a:t>
            </a:r>
          </a:p>
          <a:p>
            <a:r>
              <a:rPr lang="en-US" sz="2000" dirty="0" smtClean="0">
                <a:latin typeface="Arial" pitchFamily="34" charset="0"/>
                <a:ea typeface="Arial Unicode MS" pitchFamily="34" charset="-128"/>
                <a:cs typeface="Arial" pitchFamily="34" charset="0"/>
              </a:rPr>
              <a:t>Separate areas to be earmarked for PPE Donning and Doffing. Compliance for same to be ensured by nodal officer.</a:t>
            </a:r>
          </a:p>
          <a:p>
            <a:r>
              <a:rPr lang="en-US" sz="2000" dirty="0" smtClean="0">
                <a:latin typeface="Arial" pitchFamily="34" charset="0"/>
                <a:ea typeface="Arial Unicode MS" pitchFamily="34" charset="-128"/>
                <a:cs typeface="Arial" pitchFamily="34" charset="0"/>
              </a:rPr>
              <a:t>Separate well informed and trained nursing officers need to be stationed at the building to regulate the movement of the staffs entering the facility. </a:t>
            </a:r>
          </a:p>
          <a:p>
            <a:pPr lvl="1"/>
            <a:r>
              <a:rPr lang="en-US" sz="2000" dirty="0" smtClean="0">
                <a:latin typeface="Arial" pitchFamily="34" charset="0"/>
                <a:ea typeface="Arial Unicode MS" pitchFamily="34" charset="-128"/>
                <a:cs typeface="Arial" pitchFamily="34" charset="0"/>
              </a:rPr>
              <a:t>assigned the duty that every person entering the facility enters in the register of all the details on time of name, designation entry/exit. </a:t>
            </a:r>
          </a:p>
          <a:p>
            <a:pPr lvl="1"/>
            <a:r>
              <a:rPr lang="en-US" sz="2000" dirty="0" smtClean="0">
                <a:latin typeface="Arial" pitchFamily="34" charset="0"/>
                <a:ea typeface="Arial Unicode MS" pitchFamily="34" charset="-128"/>
                <a:cs typeface="Arial" pitchFamily="34" charset="0"/>
              </a:rPr>
              <a:t>ensure that all the persons are labeled while entering the building so that they can be identified by security staff. </a:t>
            </a:r>
          </a:p>
          <a:p>
            <a:pPr lvl="1"/>
            <a:r>
              <a:rPr lang="en-US" sz="2000" dirty="0" smtClean="0">
                <a:latin typeface="Arial" pitchFamily="34" charset="0"/>
                <a:ea typeface="Arial Unicode MS" pitchFamily="34" charset="-128"/>
                <a:cs typeface="Arial" pitchFamily="34" charset="0"/>
              </a:rPr>
              <a:t>At the entrance, two door entries may be ensured to avoid mixing of quarantine people with health care staff.</a:t>
            </a:r>
          </a:p>
          <a:p>
            <a:endParaRPr lang="en-US" sz="2000" dirty="0">
              <a:latin typeface="Arial" pitchFamily="34" charset="0"/>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229600" cy="1143000"/>
          </a:xfrm>
        </p:spPr>
        <p:txBody>
          <a:bodyPr>
            <a:noAutofit/>
          </a:bodyPr>
          <a:lstStyle/>
          <a:p>
            <a:r>
              <a:rPr lang="en-US" sz="3600" b="1" dirty="0" smtClean="0">
                <a:latin typeface="Lucida Sans Unicode" pitchFamily="34" charset="0"/>
                <a:ea typeface="Arial Unicode MS" pitchFamily="34" charset="-128"/>
                <a:cs typeface="Lucida Sans Unicode" pitchFamily="34" charset="0"/>
              </a:rPr>
              <a:t>Establishment of Infection Prevention Control (IPC) measures</a:t>
            </a: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304800" y="1600200"/>
            <a:ext cx="8534400" cy="4800600"/>
          </a:xfrm>
        </p:spPr>
        <p:txBody>
          <a:bodyPr>
            <a:normAutofit fontScale="85000" lnSpcReduction="10000"/>
          </a:bodyPr>
          <a:lstStyle/>
          <a:p>
            <a:pPr algn="just"/>
            <a:r>
              <a:rPr lang="en-US" sz="3300" dirty="0" smtClean="0">
                <a:latin typeface="Arial" pitchFamily="34" charset="0"/>
                <a:ea typeface="Arial Unicode MS" pitchFamily="34" charset="-128"/>
                <a:cs typeface="Arial" pitchFamily="34" charset="0"/>
              </a:rPr>
              <a:t>Ensure that all the quarantine facility is decontaminated daily (with disinfectants (freshly prepared 1% hypochlorite, detergent solution) including  - surface mopping of all the floor, bathrooms, toilets facility, under side of beds, other related items placed in the rooms of quarantine people .</a:t>
            </a:r>
          </a:p>
          <a:p>
            <a:pPr algn="just"/>
            <a:r>
              <a:rPr lang="en-US" sz="3300" dirty="0" smtClean="0">
                <a:latin typeface="Arial" pitchFamily="34" charset="0"/>
                <a:ea typeface="Arial Unicode MS" pitchFamily="34" charset="-128"/>
                <a:cs typeface="Arial" pitchFamily="34" charset="0"/>
              </a:rPr>
              <a:t> A separate cubicle for people developing mild symptoms for temporary observation (transit room) so that it will lead to an early isolation of any symptomatic person and to prevent transmission to other cluster of groups.</a:t>
            </a:r>
          </a:p>
          <a:p>
            <a:endParaRPr lang="en-US" dirty="0">
              <a:latin typeface="Arial" pitchFamily="34" charset="0"/>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229600" cy="1143000"/>
          </a:xfrm>
        </p:spPr>
        <p:txBody>
          <a:bodyPr>
            <a:noAutofit/>
          </a:bodyPr>
          <a:lstStyle/>
          <a:p>
            <a:r>
              <a:rPr lang="en-US" b="1" dirty="0" smtClean="0">
                <a:latin typeface="Lucida Sans Unicode" pitchFamily="34" charset="0"/>
                <a:ea typeface="Arial Unicode MS" pitchFamily="34" charset="-128"/>
                <a:cs typeface="Lucida Sans Unicode" pitchFamily="34" charset="0"/>
              </a:rPr>
              <a:t>Lodging, Catering, Laundry and other related activities</a:t>
            </a:r>
            <a:endParaRPr lang="en-US"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457200" y="1600200"/>
            <a:ext cx="8458200" cy="4648200"/>
          </a:xfrm>
        </p:spPr>
        <p:txBody>
          <a:bodyPr>
            <a:normAutofit fontScale="92500" lnSpcReduction="20000"/>
          </a:bodyPr>
          <a:lstStyle/>
          <a:p>
            <a:r>
              <a:rPr lang="en-US" dirty="0" smtClean="0">
                <a:latin typeface="Arial Unicode MS" pitchFamily="34" charset="-128"/>
                <a:ea typeface="Arial Unicode MS" pitchFamily="34" charset="-128"/>
                <a:cs typeface="Arial Unicode MS" pitchFamily="34" charset="-128"/>
              </a:rPr>
              <a:t>Disposable and pre-packed food to be served to quarantined </a:t>
            </a:r>
            <a:r>
              <a:rPr lang="en-US" sz="3000" dirty="0" smtClean="0">
                <a:latin typeface="Arial" pitchFamily="34" charset="0"/>
                <a:ea typeface="Arial Unicode MS" pitchFamily="34" charset="-128"/>
                <a:cs typeface="Arial" pitchFamily="34" charset="0"/>
              </a:rPr>
              <a:t>people</a:t>
            </a:r>
            <a:r>
              <a:rPr lang="en-US" dirty="0" smtClean="0">
                <a:latin typeface="Arial Unicode MS" pitchFamily="34" charset="-128"/>
                <a:ea typeface="Arial Unicode MS" pitchFamily="34" charset="-128"/>
                <a:cs typeface="Arial Unicode MS" pitchFamily="34" charset="-128"/>
              </a:rPr>
              <a:t>. </a:t>
            </a:r>
          </a:p>
          <a:p>
            <a:r>
              <a:rPr lang="en-US" dirty="0" smtClean="0">
                <a:latin typeface="Arial Unicode MS" pitchFamily="34" charset="-128"/>
                <a:ea typeface="Arial Unicode MS" pitchFamily="34" charset="-128"/>
                <a:cs typeface="Arial Unicode MS" pitchFamily="34" charset="-128"/>
              </a:rPr>
              <a:t>Separate beds for all quarantined people, with distance of 1-2 meters  with no bed facing opposite to each other. </a:t>
            </a:r>
          </a:p>
          <a:p>
            <a:r>
              <a:rPr lang="en-US" dirty="0" smtClean="0">
                <a:latin typeface="Arial Unicode MS" pitchFamily="34" charset="-128"/>
                <a:ea typeface="Arial Unicode MS" pitchFamily="34" charset="-128"/>
                <a:cs typeface="Arial Unicode MS" pitchFamily="34" charset="-128"/>
              </a:rPr>
              <a:t>All beds with disposable bed sheet that should be changed on daily basis. </a:t>
            </a:r>
          </a:p>
          <a:p>
            <a:r>
              <a:rPr lang="en-US" dirty="0" smtClean="0">
                <a:latin typeface="Arial Unicode MS" pitchFamily="34" charset="-128"/>
                <a:ea typeface="Arial Unicode MS" pitchFamily="34" charset="-128"/>
                <a:cs typeface="Arial Unicode MS" pitchFamily="34" charset="-128"/>
              </a:rPr>
              <a:t>Personal toiletries/ towel/ blanket/ pillow with covers/electric kettle, room heater and water dispenser may be provided to each person depending on availability.</a:t>
            </a:r>
          </a:p>
          <a:p>
            <a:endParaRPr lang="en-US" dirty="0">
              <a:latin typeface="Arial Unicode MS" pitchFamily="34" charset="-128"/>
              <a:ea typeface="Arial Unicode MS" pitchFamily="34" charset="-128"/>
              <a:cs typeface="Arial Unicode MS" pitchFamily="34" charset="-128"/>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33400"/>
            <a:ext cx="8229600" cy="1143000"/>
          </a:xfrm>
        </p:spPr>
        <p:txBody>
          <a:bodyPr>
            <a:noAutofit/>
          </a:bodyPr>
          <a:lstStyle/>
          <a:p>
            <a:r>
              <a:rPr lang="en-US" b="1" dirty="0" smtClean="0">
                <a:latin typeface="Lucida Sans Unicode" pitchFamily="34" charset="0"/>
                <a:ea typeface="Arial Unicode MS" pitchFamily="34" charset="-128"/>
                <a:cs typeface="Lucida Sans Unicode" pitchFamily="34" charset="0"/>
              </a:rPr>
              <a:t>Lodging, Catering, Laundry and other related activities</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381000" y="1981200"/>
            <a:ext cx="8458200" cy="3200400"/>
          </a:xfrm>
        </p:spPr>
        <p:txBody>
          <a:bodyPr>
            <a:normAutofit/>
          </a:bodyPr>
          <a:lstStyle/>
          <a:p>
            <a:pPr algn="just"/>
            <a:r>
              <a:rPr lang="en-US" sz="2800" dirty="0" smtClean="0">
                <a:latin typeface="Arial Unicode MS" pitchFamily="34" charset="-128"/>
                <a:ea typeface="Arial Unicode MS" pitchFamily="34" charset="-128"/>
                <a:cs typeface="Arial Unicode MS" pitchFamily="34" charset="-128"/>
              </a:rPr>
              <a:t>A separate room needs to be assigned to perform laundry services for cleaning of all the clothes and other washing related activities. </a:t>
            </a:r>
          </a:p>
          <a:p>
            <a:pPr algn="just"/>
            <a:r>
              <a:rPr lang="en-US" sz="2800" dirty="0" smtClean="0">
                <a:latin typeface="Arial Unicode MS" pitchFamily="34" charset="-128"/>
                <a:ea typeface="Arial Unicode MS" pitchFamily="34" charset="-128"/>
                <a:cs typeface="Arial Unicode MS" pitchFamily="34" charset="-128"/>
              </a:rPr>
              <a:t>Before laundering, all the washable items to be placed in 1% hypochlorite up to 30 minutes and later washed in detergent solution.</a:t>
            </a:r>
          </a:p>
          <a:p>
            <a:pPr algn="just"/>
            <a:endParaRPr lang="en-US" sz="2800" dirty="0"/>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b="1" dirty="0" smtClean="0">
                <a:latin typeface="Arial Unicode MS" pitchFamily="34" charset="-128"/>
                <a:ea typeface="Arial Unicode MS" pitchFamily="34" charset="-128"/>
                <a:cs typeface="Arial Unicode MS" pitchFamily="34" charset="-128"/>
              </a:rPr>
              <a:t>Biomedical waste (BMW) management </a:t>
            </a:r>
            <a:endParaRPr lang="en-US"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381000" y="1219200"/>
            <a:ext cx="8229600" cy="4525963"/>
          </a:xfrm>
        </p:spPr>
        <p:txBody>
          <a:bodyPr>
            <a:noAutofit/>
          </a:bodyPr>
          <a:lstStyle/>
          <a:p>
            <a:pPr algn="just"/>
            <a:r>
              <a:rPr lang="en-US" sz="2200" dirty="0" smtClean="0">
                <a:latin typeface="Arial" pitchFamily="34" charset="0"/>
                <a:ea typeface="Arial Unicode MS" pitchFamily="34" charset="-128"/>
                <a:cs typeface="Arial" pitchFamily="34" charset="0"/>
              </a:rPr>
              <a:t>To ensure that biomedical waste management in the facility takes place as per standard guidelines, </a:t>
            </a:r>
          </a:p>
          <a:p>
            <a:pPr lvl="1" algn="just"/>
            <a:r>
              <a:rPr lang="en-US" sz="2200" dirty="0" smtClean="0">
                <a:latin typeface="Arial" pitchFamily="34" charset="0"/>
                <a:ea typeface="Arial Unicode MS" pitchFamily="34" charset="-128"/>
                <a:cs typeface="Arial" pitchFamily="34" charset="0"/>
              </a:rPr>
              <a:t>separate yellow, red /black bags, foot operating dustbins needs to be kept at each floor and outside the facility. </a:t>
            </a:r>
          </a:p>
          <a:p>
            <a:pPr lvl="1" algn="just"/>
            <a:r>
              <a:rPr lang="en-US" sz="2200" dirty="0" smtClean="0">
                <a:latin typeface="Arial" pitchFamily="34" charset="0"/>
                <a:ea typeface="Arial Unicode MS" pitchFamily="34" charset="-128"/>
                <a:cs typeface="Arial" pitchFamily="34" charset="0"/>
              </a:rPr>
              <a:t>Doffing takes place in the designated area with all the PPE kit including mask, gloves is properly placed in yellow bags. </a:t>
            </a:r>
          </a:p>
          <a:p>
            <a:pPr lvl="1" algn="just"/>
            <a:r>
              <a:rPr lang="en-US" sz="2200" dirty="0" smtClean="0">
                <a:latin typeface="Arial" pitchFamily="34" charset="0"/>
                <a:ea typeface="Arial Unicode MS" pitchFamily="34" charset="-128"/>
                <a:cs typeface="Arial" pitchFamily="34" charset="0"/>
              </a:rPr>
              <a:t>health care workers collecting the possible infectious material such as food items, PPE kits from yellow bags should also wear PPE and following the IPC measures.</a:t>
            </a:r>
          </a:p>
          <a:p>
            <a:pPr lvl="1" algn="just"/>
            <a:r>
              <a:rPr lang="en-US" sz="2200" dirty="0" smtClean="0">
                <a:latin typeface="Arial" pitchFamily="34" charset="0"/>
                <a:ea typeface="Arial Unicode MS" pitchFamily="34" charset="-128"/>
                <a:cs typeface="Arial" pitchFamily="34" charset="0"/>
              </a:rPr>
              <a:t>Designated place to be earmarked outside the building for collection of yellow and black bags.  </a:t>
            </a:r>
          </a:p>
          <a:p>
            <a:pPr lvl="2" algn="just"/>
            <a:r>
              <a:rPr lang="en-US" sz="2200" dirty="0" smtClean="0">
                <a:latin typeface="Arial" pitchFamily="34" charset="0"/>
                <a:ea typeface="Arial Unicode MS" pitchFamily="34" charset="-128"/>
                <a:cs typeface="Arial" pitchFamily="34" charset="0"/>
              </a:rPr>
              <a:t>collected at least twice daily by biomedical waste management vehicle/any other local established practice.</a:t>
            </a:r>
            <a:endParaRPr lang="en-US" sz="2200" dirty="0">
              <a:latin typeface="Arial" pitchFamily="34" charset="0"/>
              <a:ea typeface="Arial Unicode MS" pitchFamily="34" charset="-128"/>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Lucida Sans Unicode" pitchFamily="34" charset="0"/>
                <a:ea typeface="Arial Unicode MS" pitchFamily="34" charset="-128"/>
                <a:cs typeface="Lucida Sans Unicode" pitchFamily="34" charset="0"/>
              </a:rPr>
              <a:t>Quarantine…</a:t>
            </a:r>
            <a:r>
              <a:rPr lang="en-US" b="1" dirty="0" err="1" smtClean="0">
                <a:latin typeface="Lucida Sans Unicode" pitchFamily="34" charset="0"/>
                <a:ea typeface="Arial Unicode MS" pitchFamily="34" charset="-128"/>
                <a:cs typeface="Lucida Sans Unicode" pitchFamily="34" charset="0"/>
              </a:rPr>
              <a:t>contd</a:t>
            </a:r>
            <a:endParaRPr lang="en-US"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228600" y="1371600"/>
            <a:ext cx="8686800" cy="4525963"/>
          </a:xfrm>
        </p:spPr>
        <p:txBody>
          <a:bodyPr>
            <a:noAutofit/>
          </a:bodyPr>
          <a:lstStyle/>
          <a:p>
            <a:pPr algn="just"/>
            <a:r>
              <a:rPr lang="en-US" sz="2800" dirty="0" smtClean="0">
                <a:latin typeface="Arial" pitchFamily="34" charset="0"/>
                <a:ea typeface="Arial Unicode MS" pitchFamily="34" charset="-128"/>
                <a:cs typeface="Arial" pitchFamily="34" charset="0"/>
              </a:rPr>
              <a:t>Quarantine can be applied to </a:t>
            </a:r>
          </a:p>
          <a:p>
            <a:pPr lvl="1" algn="just"/>
            <a:r>
              <a:rPr lang="en-US" dirty="0" smtClean="0">
                <a:latin typeface="Arial" pitchFamily="34" charset="0"/>
                <a:ea typeface="Arial Unicode MS" pitchFamily="34" charset="-128"/>
                <a:cs typeface="Arial" pitchFamily="34" charset="0"/>
              </a:rPr>
              <a:t>individual or group exposed</a:t>
            </a:r>
          </a:p>
          <a:p>
            <a:pPr lvl="2" algn="just"/>
            <a:r>
              <a:rPr lang="en-US" sz="2800" dirty="0" smtClean="0">
                <a:latin typeface="Arial" pitchFamily="34" charset="0"/>
                <a:ea typeface="Arial Unicode MS" pitchFamily="34" charset="-128"/>
                <a:cs typeface="Arial" pitchFamily="34" charset="0"/>
              </a:rPr>
              <a:t>at a large public gathering or </a:t>
            </a:r>
          </a:p>
          <a:p>
            <a:pPr lvl="2" algn="just"/>
            <a:r>
              <a:rPr lang="en-US" sz="2800" dirty="0" smtClean="0">
                <a:latin typeface="Arial" pitchFamily="34" charset="0"/>
                <a:ea typeface="Arial Unicode MS" pitchFamily="34" charset="-128"/>
                <a:cs typeface="Arial" pitchFamily="34" charset="0"/>
              </a:rPr>
              <a:t>on a conveyance during international travel.</a:t>
            </a:r>
          </a:p>
          <a:p>
            <a:pPr lvl="1" algn="just"/>
            <a:r>
              <a:rPr lang="en-US" dirty="0" smtClean="0">
                <a:latin typeface="Arial" pitchFamily="34" charset="0"/>
                <a:ea typeface="Arial Unicode MS" pitchFamily="34" charset="-128"/>
                <a:cs typeface="Arial" pitchFamily="34" charset="0"/>
              </a:rPr>
              <a:t>A wider population- or geographic-level basis.</a:t>
            </a:r>
          </a:p>
          <a:p>
            <a:pPr algn="just"/>
            <a:r>
              <a:rPr lang="en-US" sz="2800" dirty="0" smtClean="0">
                <a:latin typeface="Arial" pitchFamily="34" charset="0"/>
                <a:ea typeface="Arial Unicode MS" pitchFamily="34" charset="-128"/>
                <a:cs typeface="Arial" pitchFamily="34" charset="0"/>
              </a:rPr>
              <a:t> Examples include </a:t>
            </a:r>
          </a:p>
          <a:p>
            <a:pPr lvl="1" algn="just"/>
            <a:r>
              <a:rPr lang="en-US" dirty="0" smtClean="0">
                <a:latin typeface="Arial" pitchFamily="34" charset="0"/>
                <a:ea typeface="Arial Unicode MS" pitchFamily="34" charset="-128"/>
                <a:cs typeface="Arial" pitchFamily="34" charset="0"/>
              </a:rPr>
              <a:t>the closing of local or community borders or </a:t>
            </a:r>
          </a:p>
          <a:p>
            <a:pPr lvl="1" algn="just"/>
            <a:r>
              <a:rPr lang="en-US" dirty="0" smtClean="0">
                <a:latin typeface="Arial" pitchFamily="34" charset="0"/>
                <a:ea typeface="Arial Unicode MS" pitchFamily="34" charset="-128"/>
                <a:cs typeface="Arial" pitchFamily="34" charset="0"/>
              </a:rPr>
              <a:t>setting up barrier around a geographic area </a:t>
            </a:r>
          </a:p>
          <a:p>
            <a:pPr lvl="2" algn="just"/>
            <a:r>
              <a:rPr lang="en-US" sz="2800" dirty="0" smtClean="0">
                <a:latin typeface="Arial" pitchFamily="34" charset="0"/>
                <a:ea typeface="Arial Unicode MS" pitchFamily="34" charset="-128"/>
                <a:cs typeface="Arial" pitchFamily="34" charset="0"/>
              </a:rPr>
              <a:t>with strict enforcement to prohibit movement into and out of the area.</a:t>
            </a:r>
          </a:p>
          <a:p>
            <a:pPr algn="just"/>
            <a:endParaRPr lang="en-US" sz="2800" dirty="0">
              <a:latin typeface="Arial" pitchFamily="34" charset="0"/>
              <a:ea typeface="Arial Unicode MS" pitchFamily="34" charset="-128"/>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7848600" y="22860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smtClean="0">
                <a:latin typeface="Lucida Sans Unicode" pitchFamily="34" charset="0"/>
                <a:ea typeface="Arial Unicode MS" pitchFamily="34" charset="-128"/>
                <a:cs typeface="Lucida Sans Unicode" pitchFamily="34" charset="0"/>
              </a:rPr>
              <a:t>Biomedical waste (BMW) management </a:t>
            </a:r>
            <a:endParaRPr lang="en-US" sz="3200"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304800" y="762000"/>
            <a:ext cx="8534400" cy="4525963"/>
          </a:xfrm>
        </p:spPr>
        <p:txBody>
          <a:bodyPr>
            <a:noAutofit/>
          </a:bodyPr>
          <a:lstStyle/>
          <a:p>
            <a:pPr algn="just"/>
            <a:r>
              <a:rPr lang="en-US" sz="2150" dirty="0" smtClean="0">
                <a:latin typeface="Arial Unicode MS" pitchFamily="34" charset="-128"/>
                <a:ea typeface="Arial Unicode MS" pitchFamily="34" charset="-128"/>
                <a:cs typeface="Arial Unicode MS" pitchFamily="34" charset="-128"/>
              </a:rPr>
              <a:t>Site of collection of biomedical waste should be regularly disinfected with freshly prepared 1% hypochlorite solution. </a:t>
            </a:r>
          </a:p>
          <a:p>
            <a:pPr algn="just"/>
            <a:r>
              <a:rPr lang="en-US" sz="2150" dirty="0" smtClean="0">
                <a:latin typeface="Arial Unicode MS" pitchFamily="34" charset="-128"/>
                <a:ea typeface="Arial Unicode MS" pitchFamily="34" charset="-128"/>
                <a:cs typeface="Arial Unicode MS" pitchFamily="34" charset="-128"/>
              </a:rPr>
              <a:t>All officials concerned with the administration and all other health care workers including medical, paramedical, nursing officers, other paramedical staff and waste handlers such as </a:t>
            </a:r>
            <a:r>
              <a:rPr lang="en-US" sz="2150" dirty="0" err="1" smtClean="0">
                <a:latin typeface="Arial Unicode MS" pitchFamily="34" charset="-128"/>
                <a:ea typeface="Arial Unicode MS" pitchFamily="34" charset="-128"/>
                <a:cs typeface="Arial Unicode MS" pitchFamily="34" charset="-128"/>
              </a:rPr>
              <a:t>safai</a:t>
            </a:r>
            <a:r>
              <a:rPr lang="en-US" sz="2150" dirty="0" smtClean="0">
                <a:latin typeface="Arial Unicode MS" pitchFamily="34" charset="-128"/>
                <a:ea typeface="Arial Unicode MS" pitchFamily="34" charset="-128"/>
                <a:cs typeface="Arial Unicode MS" pitchFamily="34" charset="-128"/>
              </a:rPr>
              <a:t> </a:t>
            </a:r>
            <a:r>
              <a:rPr lang="en-US" sz="2150" dirty="0" err="1" smtClean="0">
                <a:latin typeface="Arial Unicode MS" pitchFamily="34" charset="-128"/>
                <a:ea typeface="Arial Unicode MS" pitchFamily="34" charset="-128"/>
                <a:cs typeface="Arial Unicode MS" pitchFamily="34" charset="-128"/>
              </a:rPr>
              <a:t>karmacharis</a:t>
            </a:r>
            <a:r>
              <a:rPr lang="en-US" sz="2150" dirty="0" smtClean="0">
                <a:latin typeface="Arial Unicode MS" pitchFamily="34" charset="-128"/>
                <a:ea typeface="Arial Unicode MS" pitchFamily="34" charset="-128"/>
                <a:cs typeface="Arial Unicode MS" pitchFamily="34" charset="-128"/>
              </a:rPr>
              <a:t>, attendants &amp; sanitation attendants needs to be well oriented to requirements of handling and management of general and biomedical waste generated at the facility. </a:t>
            </a:r>
          </a:p>
          <a:p>
            <a:pPr algn="just"/>
            <a:r>
              <a:rPr lang="en-US" sz="2150" dirty="0" smtClean="0">
                <a:latin typeface="Arial Unicode MS" pitchFamily="34" charset="-128"/>
                <a:ea typeface="Arial Unicode MS" pitchFamily="34" charset="-128"/>
                <a:cs typeface="Arial Unicode MS" pitchFamily="34" charset="-128"/>
              </a:rPr>
              <a:t>Steps in the management of biomedical waste include generation, accumulation, handling, storage, treatment, transport and disposal as mentioned in the SOP needs to be followed. </a:t>
            </a:r>
          </a:p>
          <a:p>
            <a:pPr algn="just"/>
            <a:r>
              <a:rPr lang="en-US" sz="2150" dirty="0" smtClean="0">
                <a:latin typeface="Arial Unicode MS" pitchFamily="34" charset="-128"/>
                <a:ea typeface="Arial Unicode MS" pitchFamily="34" charset="-128"/>
                <a:cs typeface="Arial Unicode MS" pitchFamily="34" charset="-128"/>
              </a:rPr>
              <a:t>Continuous training, monitoring &amp; supervision to monitor the implementation to be done on daily basis to manage compliance related issues. </a:t>
            </a:r>
          </a:p>
          <a:p>
            <a:pPr algn="just"/>
            <a:r>
              <a:rPr lang="en-US" sz="2150" dirty="0" smtClean="0">
                <a:latin typeface="Arial Unicode MS" pitchFamily="34" charset="-128"/>
                <a:ea typeface="Arial Unicode MS" pitchFamily="34" charset="-128"/>
                <a:cs typeface="Arial Unicode MS" pitchFamily="34" charset="-128"/>
              </a:rPr>
              <a:t>All the generated waste from Quarantine facility to be treated as isolation waste and its disinfection /treatment was strictly monitored by specialists in the health authorities. </a:t>
            </a:r>
          </a:p>
          <a:p>
            <a:endParaRPr lang="en-US" sz="2400" dirty="0">
              <a:latin typeface="Arial Unicode MS" pitchFamily="34" charset="-128"/>
              <a:ea typeface="Arial Unicode MS" pitchFamily="34" charset="-128"/>
              <a:cs typeface="Arial Unicode MS" pitchFamily="34" charset="-128"/>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b="1" dirty="0" smtClean="0">
                <a:latin typeface="Lucida Sans Unicode" pitchFamily="34" charset="0"/>
                <a:ea typeface="Arial Unicode MS" pitchFamily="34" charset="-128"/>
                <a:cs typeface="Lucida Sans Unicode" pitchFamily="34" charset="0"/>
              </a:rPr>
              <a:t>Logistic management </a:t>
            </a:r>
            <a:endParaRPr lang="en-US"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457200" y="762000"/>
            <a:ext cx="8382000" cy="3962400"/>
          </a:xfrm>
        </p:spPr>
        <p:txBody>
          <a:bodyPr>
            <a:noAutofit/>
          </a:bodyPr>
          <a:lstStyle/>
          <a:p>
            <a:r>
              <a:rPr lang="en-US" sz="2800" dirty="0" smtClean="0">
                <a:latin typeface="Arial" pitchFamily="34" charset="0"/>
                <a:ea typeface="Arial Unicode MS" pitchFamily="34" charset="-128"/>
                <a:cs typeface="Arial" pitchFamily="34" charset="0"/>
              </a:rPr>
              <a:t>All logistic for use in quarantine facility to be purchased in advance as</a:t>
            </a:r>
          </a:p>
          <a:p>
            <a:pPr lvl="1"/>
            <a:r>
              <a:rPr lang="en-US" dirty="0" smtClean="0">
                <a:latin typeface="Arial" pitchFamily="34" charset="0"/>
                <a:ea typeface="Arial Unicode MS" pitchFamily="34" charset="-128"/>
                <a:cs typeface="Arial" pitchFamily="34" charset="0"/>
              </a:rPr>
              <a:t>PPE, </a:t>
            </a:r>
          </a:p>
          <a:p>
            <a:pPr lvl="1"/>
            <a:r>
              <a:rPr lang="en-US" dirty="0" smtClean="0">
                <a:latin typeface="Arial" pitchFamily="34" charset="0"/>
                <a:ea typeface="Arial Unicode MS" pitchFamily="34" charset="-128"/>
                <a:cs typeface="Arial" pitchFamily="34" charset="0"/>
              </a:rPr>
              <a:t>medical equipments -Thermal thermometer, Stethoscope, BP machine etc., </a:t>
            </a:r>
          </a:p>
          <a:p>
            <a:pPr lvl="1"/>
            <a:r>
              <a:rPr lang="en-US" dirty="0" smtClean="0">
                <a:latin typeface="Arial" pitchFamily="34" charset="0"/>
                <a:ea typeface="Arial Unicode MS" pitchFamily="34" charset="-128"/>
                <a:cs typeface="Arial" pitchFamily="34" charset="0"/>
              </a:rPr>
              <a:t>office logistic, </a:t>
            </a:r>
          </a:p>
          <a:p>
            <a:pPr lvl="1"/>
            <a:r>
              <a:rPr lang="en-US" dirty="0" smtClean="0">
                <a:latin typeface="Arial" pitchFamily="34" charset="0"/>
                <a:ea typeface="Arial Unicode MS" pitchFamily="34" charset="-128"/>
                <a:cs typeface="Arial" pitchFamily="34" charset="0"/>
              </a:rPr>
              <a:t>sample collection and packaging material, etc. </a:t>
            </a:r>
          </a:p>
          <a:p>
            <a:r>
              <a:rPr lang="en-US" sz="2800" dirty="0" smtClean="0">
                <a:latin typeface="Arial" pitchFamily="34" charset="0"/>
                <a:ea typeface="Arial Unicode MS" pitchFamily="34" charset="-128"/>
                <a:cs typeface="Arial" pitchFamily="34" charset="0"/>
              </a:rPr>
              <a:t>Performa needs to be prepared and monitored by logistic team on daily basis for daily consumption of </a:t>
            </a:r>
          </a:p>
          <a:p>
            <a:pPr lvl="1"/>
            <a:r>
              <a:rPr lang="en-US" sz="2400" dirty="0" smtClean="0">
                <a:latin typeface="Arial" pitchFamily="34" charset="0"/>
                <a:ea typeface="Arial Unicode MS" pitchFamily="34" charset="-128"/>
                <a:cs typeface="Arial" pitchFamily="34" charset="0"/>
              </a:rPr>
              <a:t>PPE, </a:t>
            </a:r>
          </a:p>
          <a:p>
            <a:pPr lvl="1"/>
            <a:r>
              <a:rPr lang="en-US" sz="2400" dirty="0" smtClean="0">
                <a:latin typeface="Arial" pitchFamily="34" charset="0"/>
                <a:ea typeface="Arial Unicode MS" pitchFamily="34" charset="-128"/>
                <a:cs typeface="Arial" pitchFamily="34" charset="0"/>
              </a:rPr>
              <a:t>triple layer mask, </a:t>
            </a:r>
          </a:p>
          <a:p>
            <a:pPr lvl="1"/>
            <a:r>
              <a:rPr lang="en-US" sz="2400" dirty="0" smtClean="0">
                <a:latin typeface="Arial" pitchFamily="34" charset="0"/>
                <a:ea typeface="Arial Unicode MS" pitchFamily="34" charset="-128"/>
                <a:cs typeface="Arial" pitchFamily="34" charset="0"/>
              </a:rPr>
              <a:t>gloves, etc. </a:t>
            </a:r>
          </a:p>
          <a:p>
            <a:endParaRPr lang="en-US" sz="2800" dirty="0">
              <a:latin typeface="Arial" pitchFamily="34" charset="0"/>
              <a:ea typeface="Arial Unicode MS" pitchFamily="34" charset="-128"/>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0"/>
            <a:ext cx="8229600" cy="1143000"/>
          </a:xfrm>
        </p:spPr>
        <p:txBody>
          <a:bodyPr>
            <a:normAutofit fontScale="90000"/>
          </a:bodyPr>
          <a:lstStyle/>
          <a:p>
            <a:r>
              <a:rPr lang="en-US" sz="3200" b="1" dirty="0" smtClean="0">
                <a:latin typeface="Lucida Sans Unicode" pitchFamily="34" charset="0"/>
                <a:ea typeface="Arial Unicode MS" pitchFamily="34" charset="-128"/>
                <a:cs typeface="Lucida Sans Unicode" pitchFamily="34" charset="0"/>
              </a:rPr>
              <a:t>Information, Education &amp; Communication (IEC) and Psycho-social support </a:t>
            </a:r>
            <a:endParaRPr lang="en-US" sz="3200"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228600" y="990600"/>
            <a:ext cx="8763000" cy="4525963"/>
          </a:xfrm>
        </p:spPr>
        <p:txBody>
          <a:bodyPr>
            <a:noAutofit/>
          </a:bodyPr>
          <a:lstStyle/>
          <a:p>
            <a:r>
              <a:rPr lang="en-US" sz="2350" dirty="0" smtClean="0">
                <a:latin typeface="Arial" pitchFamily="34" charset="0"/>
                <a:ea typeface="Arial Unicode MS" pitchFamily="34" charset="-128"/>
                <a:cs typeface="Arial" pitchFamily="34" charset="0"/>
              </a:rPr>
              <a:t>An obvious sense of psychological fear and panic among </a:t>
            </a:r>
          </a:p>
          <a:p>
            <a:pPr lvl="1"/>
            <a:r>
              <a:rPr lang="en-US" sz="2350" dirty="0" smtClean="0">
                <a:latin typeface="Arial" pitchFamily="34" charset="0"/>
                <a:ea typeface="Arial Unicode MS" pitchFamily="34" charset="-128"/>
                <a:cs typeface="Arial" pitchFamily="34" charset="0"/>
              </a:rPr>
              <a:t>all the quarantine people and </a:t>
            </a:r>
          </a:p>
          <a:p>
            <a:pPr lvl="1"/>
            <a:r>
              <a:rPr lang="en-US" sz="2350" dirty="0" smtClean="0">
                <a:latin typeface="Arial" pitchFamily="34" charset="0"/>
                <a:ea typeface="Arial Unicode MS" pitchFamily="34" charset="-128"/>
                <a:cs typeface="Arial" pitchFamily="34" charset="0"/>
              </a:rPr>
              <a:t>some of the involved stakeholders like health care professionals/staffs including doctors, security personnel etc. </a:t>
            </a:r>
          </a:p>
          <a:p>
            <a:r>
              <a:rPr lang="en-US" sz="2350" dirty="0" smtClean="0">
                <a:latin typeface="Arial" pitchFamily="34" charset="0"/>
                <a:ea typeface="Arial Unicode MS" pitchFamily="34" charset="-128"/>
                <a:cs typeface="Arial" pitchFamily="34" charset="0"/>
              </a:rPr>
              <a:t>An interpersonal communication needs to made to all of them </a:t>
            </a:r>
          </a:p>
          <a:p>
            <a:pPr lvl="1"/>
            <a:r>
              <a:rPr lang="en-US" sz="2350" dirty="0" smtClean="0">
                <a:latin typeface="Arial" pitchFamily="34" charset="0"/>
                <a:ea typeface="Arial Unicode MS" pitchFamily="34" charset="-128"/>
                <a:cs typeface="Arial" pitchFamily="34" charset="0"/>
              </a:rPr>
              <a:t>Initially one after another in groups by Psychiatrist team </a:t>
            </a:r>
          </a:p>
          <a:p>
            <a:pPr lvl="1"/>
            <a:r>
              <a:rPr lang="en-US" sz="2350" dirty="0" smtClean="0">
                <a:latin typeface="Arial" pitchFamily="34" charset="0"/>
                <a:ea typeface="Arial Unicode MS" pitchFamily="34" charset="-128"/>
                <a:cs typeface="Arial" pitchFamily="34" charset="0"/>
              </a:rPr>
              <a:t>Later on with individual counseling sessions</a:t>
            </a:r>
          </a:p>
          <a:p>
            <a:r>
              <a:rPr lang="en-US" sz="2350" dirty="0" smtClean="0">
                <a:latin typeface="Arial" pitchFamily="34" charset="0"/>
                <a:ea typeface="Arial Unicode MS" pitchFamily="34" charset="-128"/>
                <a:cs typeface="Arial" pitchFamily="34" charset="0"/>
              </a:rPr>
              <a:t>Quarantine people needs to be explained on </a:t>
            </a:r>
          </a:p>
          <a:p>
            <a:pPr lvl="1"/>
            <a:r>
              <a:rPr lang="en-US" sz="2350" dirty="0" smtClean="0">
                <a:latin typeface="Arial" pitchFamily="34" charset="0"/>
                <a:ea typeface="Arial Unicode MS" pitchFamily="34" charset="-128"/>
                <a:cs typeface="Arial" pitchFamily="34" charset="0"/>
              </a:rPr>
              <a:t>Universal infection control measures , </a:t>
            </a:r>
          </a:p>
          <a:p>
            <a:pPr lvl="1"/>
            <a:r>
              <a:rPr lang="en-US" sz="2350" dirty="0" smtClean="0">
                <a:latin typeface="Arial" pitchFamily="34" charset="0"/>
                <a:ea typeface="Arial Unicode MS" pitchFamily="34" charset="-128"/>
                <a:cs typeface="Arial" pitchFamily="34" charset="0"/>
              </a:rPr>
              <a:t>personal protective measures, </a:t>
            </a:r>
          </a:p>
          <a:p>
            <a:pPr lvl="1"/>
            <a:r>
              <a:rPr lang="en-US" sz="2350" dirty="0" smtClean="0">
                <a:latin typeface="Arial" pitchFamily="34" charset="0"/>
                <a:ea typeface="Arial Unicode MS" pitchFamily="34" charset="-128"/>
                <a:cs typeface="Arial" pitchFamily="34" charset="0"/>
              </a:rPr>
              <a:t>written instructions on Do’s and Don’ts in the quarantine zone to be provided to contain and avoid spread of the infection. </a:t>
            </a: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077200" cy="5745163"/>
          </a:xfrm>
        </p:spPr>
        <p:txBody>
          <a:bodyPr/>
          <a:lstStyle/>
          <a:p>
            <a:pPr algn="just"/>
            <a:r>
              <a:rPr lang="en-US" sz="2800" dirty="0" smtClean="0">
                <a:latin typeface="Arial" pitchFamily="34" charset="0"/>
                <a:ea typeface="Arial Unicode MS" pitchFamily="34" charset="-128"/>
                <a:cs typeface="Arial" pitchFamily="34" charset="0"/>
              </a:rPr>
              <a:t>Importance of frequent Hand washing to be instructed for strict compliance </a:t>
            </a:r>
          </a:p>
          <a:p>
            <a:pPr lvl="1" algn="just"/>
            <a:r>
              <a:rPr lang="en-US" dirty="0" smtClean="0">
                <a:latin typeface="Arial" pitchFamily="34" charset="0"/>
                <a:ea typeface="Arial Unicode MS" pitchFamily="34" charset="-128"/>
                <a:cs typeface="Arial" pitchFamily="34" charset="0"/>
              </a:rPr>
              <a:t>specially after touching surfaces like door handles, stair railings, bed railings, etc.. </a:t>
            </a:r>
          </a:p>
          <a:p>
            <a:pPr algn="just"/>
            <a:r>
              <a:rPr lang="en-US" sz="2800" dirty="0" smtClean="0">
                <a:latin typeface="Arial" pitchFamily="34" charset="0"/>
                <a:ea typeface="Arial Unicode MS" pitchFamily="34" charset="-128"/>
                <a:cs typeface="Arial" pitchFamily="34" charset="0"/>
              </a:rPr>
              <a:t>Everyday quarantine people to be counseled by clinicians regarding day to day queries. </a:t>
            </a:r>
          </a:p>
          <a:p>
            <a:pPr algn="just"/>
            <a:r>
              <a:rPr lang="en-US" sz="2800" dirty="0" smtClean="0">
                <a:latin typeface="Arial" pitchFamily="34" charset="0"/>
                <a:ea typeface="Arial Unicode MS" pitchFamily="34" charset="-128"/>
                <a:cs typeface="Arial" pitchFamily="34" charset="0"/>
              </a:rPr>
              <a:t>If needed, referral to be made to psychiatrist /psychologist team. </a:t>
            </a:r>
          </a:p>
          <a:p>
            <a:pPr algn="just"/>
            <a:r>
              <a:rPr lang="en-US" sz="2800" dirty="0" smtClean="0">
                <a:latin typeface="Arial" pitchFamily="34" charset="0"/>
                <a:ea typeface="Arial Unicode MS" pitchFamily="34" charset="-128"/>
                <a:cs typeface="Arial" pitchFamily="34" charset="0"/>
              </a:rPr>
              <a:t>If there is fear in the surrounding community it needs to be addressed.</a:t>
            </a:r>
          </a:p>
          <a:p>
            <a:pPr algn="just"/>
            <a:endParaRPr lang="en-US" sz="2800" dirty="0" smtClean="0">
              <a:latin typeface="Arial" pitchFamily="34" charset="0"/>
              <a:ea typeface="Arial Unicode MS" pitchFamily="34" charset="-128"/>
              <a:cs typeface="Arial" pitchFamily="34" charset="0"/>
            </a:endParaRPr>
          </a:p>
          <a:p>
            <a:endParaRPr lang="en-US" dirty="0"/>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143000"/>
          </a:xfrm>
        </p:spPr>
        <p:txBody>
          <a:bodyPr>
            <a:noAutofit/>
          </a:bodyPr>
          <a:lstStyle/>
          <a:p>
            <a:r>
              <a:rPr lang="en-US" b="1" dirty="0" smtClean="0">
                <a:latin typeface="Lucida Sans Unicode" pitchFamily="34" charset="0"/>
                <a:ea typeface="Arial Unicode MS" pitchFamily="34" charset="-128"/>
                <a:cs typeface="Lucida Sans Unicode" pitchFamily="34" charset="0"/>
              </a:rPr>
              <a:t>Sample collection and packaging </a:t>
            </a:r>
            <a:endParaRPr lang="en-US"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457200" y="1600200"/>
            <a:ext cx="8458200" cy="4343400"/>
          </a:xfrm>
        </p:spPr>
        <p:txBody>
          <a:bodyPr>
            <a:noAutofit/>
          </a:bodyPr>
          <a:lstStyle/>
          <a:p>
            <a:r>
              <a:rPr lang="en-US" sz="2800" dirty="0" smtClean="0">
                <a:latin typeface="Arial" pitchFamily="34" charset="0"/>
                <a:ea typeface="Arial Unicode MS" pitchFamily="34" charset="-128"/>
                <a:cs typeface="Arial" pitchFamily="34" charset="0"/>
              </a:rPr>
              <a:t>For baseline testing </a:t>
            </a:r>
          </a:p>
          <a:p>
            <a:pPr lvl="1"/>
            <a:r>
              <a:rPr lang="en-US" dirty="0" smtClean="0">
                <a:latin typeface="Arial" pitchFamily="34" charset="0"/>
                <a:ea typeface="Arial Unicode MS" pitchFamily="34" charset="-128"/>
                <a:cs typeface="Arial" pitchFamily="34" charset="0"/>
              </a:rPr>
              <a:t>Samples (Nasopharyngeal swab and throat swabs) for COVID-19 need to be collected from all quarantine people and </a:t>
            </a:r>
          </a:p>
          <a:p>
            <a:pPr lvl="1"/>
            <a:r>
              <a:rPr lang="en-US" dirty="0" smtClean="0">
                <a:latin typeface="Arial" pitchFamily="34" charset="0"/>
                <a:ea typeface="Arial Unicode MS" pitchFamily="34" charset="-128"/>
                <a:cs typeface="Arial" pitchFamily="34" charset="0"/>
              </a:rPr>
              <a:t>sent with triple layer packaging maintained in cold chain (2-8oC) to designated laboratory .</a:t>
            </a:r>
          </a:p>
          <a:p>
            <a:r>
              <a:rPr lang="en-US" sz="2800" dirty="0" smtClean="0">
                <a:latin typeface="Arial" pitchFamily="34" charset="0"/>
                <a:ea typeface="Arial Unicode MS" pitchFamily="34" charset="-128"/>
                <a:cs typeface="Arial" pitchFamily="34" charset="0"/>
              </a:rPr>
              <a:t>Safe collection and handling of specimens in the Quarantine camp needs to be performed in identified locations as per the SOP. </a:t>
            </a:r>
          </a:p>
          <a:p>
            <a:endParaRPr lang="en-US" sz="2800" dirty="0">
              <a:latin typeface="Arial" pitchFamily="34" charset="0"/>
              <a:ea typeface="Arial Unicode MS" pitchFamily="34" charset="-128"/>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8763000" cy="4525963"/>
          </a:xfrm>
        </p:spPr>
        <p:txBody>
          <a:bodyPr>
            <a:noAutofit/>
          </a:bodyPr>
          <a:lstStyle/>
          <a:p>
            <a:pPr algn="just"/>
            <a:r>
              <a:rPr lang="en-US" sz="2700" dirty="0" smtClean="0">
                <a:latin typeface="Arial" pitchFamily="34" charset="0"/>
                <a:ea typeface="Arial Unicode MS" pitchFamily="34" charset="-128"/>
                <a:cs typeface="Arial" pitchFamily="34" charset="0"/>
              </a:rPr>
              <a:t>Specimen containers generally used are viral transport </a:t>
            </a:r>
            <a:r>
              <a:rPr lang="en-US" sz="2700" dirty="0" err="1" smtClean="0">
                <a:latin typeface="Arial" pitchFamily="34" charset="0"/>
                <a:ea typeface="Arial Unicode MS" pitchFamily="34" charset="-128"/>
                <a:cs typeface="Arial" pitchFamily="34" charset="0"/>
              </a:rPr>
              <a:t>medim</a:t>
            </a:r>
            <a:r>
              <a:rPr lang="en-US" sz="2700" dirty="0" smtClean="0">
                <a:latin typeface="Arial" pitchFamily="34" charset="0"/>
                <a:ea typeface="Arial Unicode MS" pitchFamily="34" charset="-128"/>
                <a:cs typeface="Arial" pitchFamily="34" charset="0"/>
              </a:rPr>
              <a:t> (</a:t>
            </a:r>
            <a:r>
              <a:rPr lang="en-US" sz="2700" dirty="0" err="1" smtClean="0">
                <a:latin typeface="Arial" pitchFamily="34" charset="0"/>
                <a:ea typeface="Arial Unicode MS" pitchFamily="34" charset="-128"/>
                <a:cs typeface="Arial" pitchFamily="34" charset="0"/>
              </a:rPr>
              <a:t>VTM</a:t>
            </a:r>
            <a:r>
              <a:rPr lang="en-US" sz="2700" dirty="0" smtClean="0">
                <a:latin typeface="Arial" pitchFamily="34" charset="0"/>
                <a:ea typeface="Arial Unicode MS" pitchFamily="34" charset="-128"/>
                <a:cs typeface="Arial" pitchFamily="34" charset="0"/>
              </a:rPr>
              <a:t> vials containing 3 ml medium) with falcon tubes (50 ml) as secondary layer of Triple layer packaging system. </a:t>
            </a:r>
          </a:p>
          <a:p>
            <a:pPr algn="just"/>
            <a:r>
              <a:rPr lang="en-US" sz="2700" dirty="0" smtClean="0">
                <a:latin typeface="Arial" pitchFamily="34" charset="0"/>
                <a:ea typeface="Arial Unicode MS" pitchFamily="34" charset="-128"/>
                <a:cs typeface="Arial" pitchFamily="34" charset="0"/>
              </a:rPr>
              <a:t>Containers needs to be correctly labeled to facilitate proper identification. </a:t>
            </a:r>
          </a:p>
          <a:p>
            <a:pPr algn="just"/>
            <a:r>
              <a:rPr lang="en-US" sz="2700" dirty="0" smtClean="0">
                <a:latin typeface="Arial" pitchFamily="34" charset="0"/>
                <a:ea typeface="Arial Unicode MS" pitchFamily="34" charset="-128"/>
                <a:cs typeface="Arial" pitchFamily="34" charset="0"/>
              </a:rPr>
              <a:t>Specimen request or specification forms to be placed in separate waterproof  zip pouch envelopes with locking facility and pasted on the outside walls of the sample transport containers. </a:t>
            </a:r>
          </a:p>
          <a:p>
            <a:pPr algn="just"/>
            <a:r>
              <a:rPr lang="en-US" sz="2700" dirty="0" smtClean="0">
                <a:latin typeface="Arial" pitchFamily="34" charset="0"/>
                <a:ea typeface="Arial Unicode MS" pitchFamily="34" charset="-128"/>
                <a:cs typeface="Arial" pitchFamily="34" charset="0"/>
              </a:rPr>
              <a:t>Just before the end of the 14 days quarantine period, re-sampling of nasopharyngeal swabs needs to be done.</a:t>
            </a:r>
          </a:p>
          <a:p>
            <a:pPr algn="just"/>
            <a:endParaRPr lang="en-US" sz="2800" dirty="0">
              <a:latin typeface="Arial" pitchFamily="34" charset="0"/>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229600" cy="1143000"/>
          </a:xfrm>
        </p:spPr>
        <p:txBody>
          <a:bodyPr>
            <a:noAutofit/>
          </a:bodyPr>
          <a:lstStyle/>
          <a:p>
            <a:r>
              <a:rPr lang="en-US" sz="4000" b="1" dirty="0" smtClean="0">
                <a:latin typeface="Lucida Sans Unicode" pitchFamily="34" charset="0"/>
                <a:ea typeface="Arial Unicode MS" pitchFamily="34" charset="-128"/>
                <a:cs typeface="Lucida Sans Unicode" pitchFamily="34" charset="0"/>
              </a:rPr>
              <a:t>Discharge of quarantine people from Quarantine Facility  </a:t>
            </a:r>
            <a:endParaRPr lang="en-US" sz="4000"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152400" y="1447800"/>
            <a:ext cx="8763000" cy="4525963"/>
          </a:xfrm>
        </p:spPr>
        <p:txBody>
          <a:bodyPr>
            <a:noAutofit/>
          </a:bodyPr>
          <a:lstStyle/>
          <a:p>
            <a:pPr algn="just"/>
            <a:r>
              <a:rPr lang="en-US" sz="2400" dirty="0" smtClean="0">
                <a:latin typeface="Arial" pitchFamily="34" charset="0"/>
                <a:ea typeface="Arial Unicode MS" pitchFamily="34" charset="-128"/>
                <a:cs typeface="Arial" pitchFamily="34" charset="0"/>
              </a:rPr>
              <a:t>The quarantine people needs to be discharged at the end of 14 days of incubation period provided samples are negative on re-sampling. </a:t>
            </a:r>
          </a:p>
          <a:p>
            <a:pPr algn="just"/>
            <a:r>
              <a:rPr lang="en-US" sz="2400" dirty="0" smtClean="0">
                <a:latin typeface="Arial" pitchFamily="34" charset="0"/>
                <a:ea typeface="Arial Unicode MS" pitchFamily="34" charset="-128"/>
                <a:cs typeface="Arial" pitchFamily="34" charset="0"/>
              </a:rPr>
              <a:t>Instructions should be provided to self-monitor their health at their home (home quarantine) for next 14 days and immediately report to their District Surveillance officer (DSO), in case of development of symptoms suggestive of COVID-19. </a:t>
            </a:r>
          </a:p>
          <a:p>
            <a:pPr algn="just"/>
            <a:r>
              <a:rPr lang="en-US" sz="2400" dirty="0" smtClean="0">
                <a:latin typeface="Arial" pitchFamily="34" charset="0"/>
                <a:ea typeface="Arial Unicode MS" pitchFamily="34" charset="-128"/>
                <a:cs typeface="Arial" pitchFamily="34" charset="0"/>
              </a:rPr>
              <a:t>Written instructions were handed over to them individually. </a:t>
            </a:r>
          </a:p>
          <a:p>
            <a:pPr algn="just"/>
            <a:r>
              <a:rPr lang="en-US" sz="2400" dirty="0" smtClean="0">
                <a:latin typeface="Arial" pitchFamily="34" charset="0"/>
                <a:ea typeface="Arial Unicode MS" pitchFamily="34" charset="-128"/>
                <a:cs typeface="Arial" pitchFamily="34" charset="0"/>
              </a:rPr>
              <a:t>The District Surveillance Units (DSO) and State Surveillance Units (SSO) to be provided with contact details of the quarantine people to conduct active surveillance for next 14 days under intimation to the Central Surveillance Unit, IDSP (NCDC).</a:t>
            </a:r>
            <a:endParaRPr lang="en-US" sz="2400" dirty="0">
              <a:latin typeface="Arial" pitchFamily="34" charset="0"/>
              <a:ea typeface="Arial Unicode MS" pitchFamily="34" charset="-128"/>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Autofit/>
          </a:bodyPr>
          <a:lstStyle/>
          <a:p>
            <a:r>
              <a:rPr lang="en-US" sz="4000" b="1" dirty="0" smtClean="0">
                <a:latin typeface="Lucida Sans Unicode" pitchFamily="34" charset="0"/>
                <a:ea typeface="Arial Unicode MS" pitchFamily="34" charset="-128"/>
                <a:cs typeface="Lucida Sans Unicode" pitchFamily="34" charset="0"/>
              </a:rPr>
              <a:t>Terminal Disinfection and decontamination procedures</a:t>
            </a:r>
            <a:endParaRPr lang="en-US" sz="4000"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152400" y="1219200"/>
            <a:ext cx="8991600" cy="4419600"/>
          </a:xfrm>
        </p:spPr>
        <p:txBody>
          <a:bodyPr>
            <a:noAutofit/>
          </a:bodyPr>
          <a:lstStyle/>
          <a:p>
            <a:pPr algn="just"/>
            <a:r>
              <a:rPr lang="en-US" sz="2750" dirty="0" smtClean="0">
                <a:latin typeface="Arial" pitchFamily="34" charset="0"/>
                <a:ea typeface="Arial Unicode MS" pitchFamily="34" charset="-128"/>
                <a:cs typeface="Arial" pitchFamily="34" charset="0"/>
              </a:rPr>
              <a:t>Quarantine facility terminal disinfection procedures to be performed as per guidelines.</a:t>
            </a:r>
          </a:p>
          <a:p>
            <a:pPr algn="just"/>
            <a:r>
              <a:rPr lang="en-US" sz="2750" dirty="0" smtClean="0">
                <a:latin typeface="Arial" pitchFamily="34" charset="0"/>
                <a:ea typeface="Arial Unicode MS" pitchFamily="34" charset="-128"/>
                <a:cs typeface="Arial" pitchFamily="34" charset="0"/>
              </a:rPr>
              <a:t>Cleaning/ decontamination to be performed using the proper personal protective equipment (</a:t>
            </a:r>
            <a:r>
              <a:rPr lang="en-US" sz="2750" dirty="0" err="1" smtClean="0">
                <a:latin typeface="Arial" pitchFamily="34" charset="0"/>
                <a:ea typeface="Arial Unicode MS" pitchFamily="34" charset="-128"/>
                <a:cs typeface="Arial" pitchFamily="34" charset="0"/>
              </a:rPr>
              <a:t>PPE</a:t>
            </a:r>
            <a:r>
              <a:rPr lang="en-US" sz="2750" dirty="0" smtClean="0">
                <a:latin typeface="Arial" pitchFamily="34" charset="0"/>
                <a:ea typeface="Arial Unicode MS" pitchFamily="34" charset="-128"/>
                <a:cs typeface="Arial" pitchFamily="34" charset="0"/>
              </a:rPr>
              <a:t>) and adopting three bucket system as prescribed in the SOP </a:t>
            </a:r>
          </a:p>
          <a:p>
            <a:r>
              <a:rPr lang="en-US" sz="2750" dirty="0" smtClean="0">
                <a:latin typeface="Arial" pitchFamily="34" charset="0"/>
                <a:ea typeface="Arial Unicode MS" pitchFamily="34" charset="-128"/>
                <a:cs typeface="Arial" pitchFamily="34" charset="0"/>
              </a:rPr>
              <a:t>Spraying of 1% sodium hypochlorite working solution (dilution 1:4 from an initial concentration of 4%) to be done on all the surfaces (protecting electrical points/appliances). </a:t>
            </a:r>
          </a:p>
          <a:p>
            <a:r>
              <a:rPr lang="en-US" sz="2750" dirty="0" smtClean="0">
                <a:latin typeface="Arial" pitchFamily="34" charset="0"/>
                <a:ea typeface="Arial Unicode MS" pitchFamily="34" charset="-128"/>
                <a:cs typeface="Arial" pitchFamily="34" charset="0"/>
              </a:rPr>
              <a:t>Followed by cleaning with a neutral detergent that is used for removing the traces formed by hypochlorite solution. </a:t>
            </a: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Autofit/>
          </a:bodyPr>
          <a:lstStyle/>
          <a:p>
            <a:r>
              <a:rPr lang="en-US" sz="3200" b="1" dirty="0" smtClean="0">
                <a:latin typeface="Lucida Sans Unicode" pitchFamily="34" charset="0"/>
                <a:ea typeface="Arial Unicode MS" pitchFamily="34" charset="-128"/>
                <a:cs typeface="Lucida Sans Unicode" pitchFamily="34" charset="0"/>
              </a:rPr>
              <a:t>Terminal Disinfection and decontamination procedures</a:t>
            </a:r>
            <a:endParaRPr lang="en-US" sz="32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228600" y="990600"/>
            <a:ext cx="8686800" cy="4525963"/>
          </a:xfrm>
        </p:spPr>
        <p:txBody>
          <a:bodyPr>
            <a:noAutofit/>
          </a:bodyPr>
          <a:lstStyle/>
          <a:p>
            <a:r>
              <a:rPr lang="en-US" sz="2400" dirty="0" smtClean="0">
                <a:latin typeface="Arial" pitchFamily="34" charset="0"/>
                <a:ea typeface="Arial Unicode MS" pitchFamily="34" charset="-128"/>
                <a:cs typeface="Arial" pitchFamily="34" charset="0"/>
              </a:rPr>
              <a:t>While cleaning, windows need to be opened in order to protect the health of cleaning personnel.</a:t>
            </a:r>
          </a:p>
          <a:p>
            <a:r>
              <a:rPr lang="en-US" sz="2400" dirty="0" smtClean="0">
                <a:latin typeface="Arial" pitchFamily="34" charset="0"/>
                <a:ea typeface="Arial Unicode MS" pitchFamily="34" charset="-128"/>
                <a:cs typeface="Arial" pitchFamily="34" charset="0"/>
              </a:rPr>
              <a:t>All frequently touched areas, such as all accessible surfaces of walls and windows, the toilet bowl and bathroom surfaces needs to be carefully cleaned. </a:t>
            </a:r>
          </a:p>
          <a:p>
            <a:r>
              <a:rPr lang="en-US" sz="2400" dirty="0" smtClean="0">
                <a:latin typeface="Arial" pitchFamily="34" charset="0"/>
                <a:ea typeface="Arial Unicode MS" pitchFamily="34" charset="-128"/>
                <a:cs typeface="Arial" pitchFamily="34" charset="0"/>
              </a:rPr>
              <a:t>All textiles (e.g. pillow linens, curtains, etc.) should be first treated with 1% hypochlorite spray and then, packed and sent to get washed in laundry using a hot-water cycle (90°C) and adding laundry detergent. </a:t>
            </a:r>
          </a:p>
          <a:p>
            <a:r>
              <a:rPr lang="en-US" sz="2400" dirty="0" smtClean="0">
                <a:latin typeface="Arial" pitchFamily="34" charset="0"/>
                <a:ea typeface="Arial Unicode MS" pitchFamily="34" charset="-128"/>
                <a:cs typeface="Arial" pitchFamily="34" charset="0"/>
              </a:rPr>
              <a:t>1% hypochlorite solution should also sprayed in the PPE doffing area and discard area twice a day on daily basis. </a:t>
            </a:r>
          </a:p>
          <a:p>
            <a:r>
              <a:rPr lang="en-US" sz="2400" dirty="0" smtClean="0">
                <a:latin typeface="Arial" pitchFamily="34" charset="0"/>
                <a:ea typeface="Arial Unicode MS" pitchFamily="34" charset="-128"/>
                <a:cs typeface="Arial" pitchFamily="34" charset="0"/>
              </a:rPr>
              <a:t>Mattresses / pillows after spraying with 1% hypochlorite should be allowed to get dry (both sides) in bright sunlight for </a:t>
            </a:r>
            <a:r>
              <a:rPr lang="en-US" sz="2400" dirty="0" err="1" smtClean="0">
                <a:latin typeface="Arial" pitchFamily="34" charset="0"/>
                <a:ea typeface="Arial Unicode MS" pitchFamily="34" charset="-128"/>
                <a:cs typeface="Arial" pitchFamily="34" charset="0"/>
              </a:rPr>
              <a:t>upto</a:t>
            </a:r>
            <a:r>
              <a:rPr lang="en-US" sz="2400" dirty="0" smtClean="0">
                <a:latin typeface="Arial" pitchFamily="34" charset="0"/>
                <a:ea typeface="Arial Unicode MS" pitchFamily="34" charset="-128"/>
                <a:cs typeface="Arial" pitchFamily="34" charset="0"/>
              </a:rPr>
              <a:t> 3 hrs each.</a:t>
            </a:r>
          </a:p>
          <a:p>
            <a:endParaRPr lang="en-US" sz="2400" dirty="0">
              <a:latin typeface="Arial" pitchFamily="34" charset="0"/>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8229600" cy="1143000"/>
          </a:xfrm>
        </p:spPr>
        <p:txBody>
          <a:bodyPr>
            <a:normAutofit fontScale="90000"/>
          </a:bodyPr>
          <a:lstStyle/>
          <a:p>
            <a:r>
              <a:rPr lang="en-US" b="1" dirty="0" smtClean="0">
                <a:latin typeface="Lucida Sans Unicode" pitchFamily="34" charset="0"/>
                <a:cs typeface="Lucida Sans Unicode" pitchFamily="34" charset="0"/>
              </a:rPr>
              <a:t>Requirements of Equipment for Quarantine Facility</a:t>
            </a:r>
            <a:endParaRPr lang="en-US" b="1" dirty="0">
              <a:latin typeface="Lucida Sans Unicode" pitchFamily="34" charset="0"/>
              <a:cs typeface="Lucida Sans Unicode" pitchFamily="34" charset="0"/>
            </a:endParaRPr>
          </a:p>
        </p:txBody>
      </p:sp>
      <p:graphicFrame>
        <p:nvGraphicFramePr>
          <p:cNvPr id="4" name="Content Placeholder 3"/>
          <p:cNvGraphicFramePr>
            <a:graphicFrameLocks noGrp="1"/>
          </p:cNvGraphicFramePr>
          <p:nvPr>
            <p:ph idx="1"/>
          </p:nvPr>
        </p:nvGraphicFramePr>
        <p:xfrm>
          <a:off x="457200" y="1447801"/>
          <a:ext cx="8382000" cy="5246167"/>
        </p:xfrm>
        <a:graphic>
          <a:graphicData uri="http://schemas.openxmlformats.org/drawingml/2006/table">
            <a:tbl>
              <a:tblPr firstRow="1" bandRow="1">
                <a:tableStyleId>{5C22544A-7EE6-4342-B048-85BDC9FD1C3A}</a:tableStyleId>
              </a:tblPr>
              <a:tblGrid>
                <a:gridCol w="698500"/>
                <a:gridCol w="3958167"/>
                <a:gridCol w="3725333"/>
              </a:tblGrid>
              <a:tr h="384276">
                <a:tc>
                  <a:txBody>
                    <a:bodyPr/>
                    <a:lstStyle/>
                    <a:p>
                      <a:pPr marL="342900" indent="-342900">
                        <a:buFont typeface="+mj-lt"/>
                        <a:buNone/>
                      </a:pPr>
                      <a:endParaRPr lang="en-US" sz="1600" dirty="0">
                        <a:latin typeface="Arial" pitchFamily="34" charset="0"/>
                        <a:ea typeface="Arial Unicode MS" pitchFamily="34" charset="-128"/>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80" marR="0">
                        <a:spcBef>
                          <a:spcPts val="745"/>
                        </a:spcBef>
                        <a:spcAft>
                          <a:spcPts val="0"/>
                        </a:spcAft>
                      </a:pPr>
                      <a:r>
                        <a:rPr lang="en-US" sz="1600" dirty="0">
                          <a:latin typeface="Arial" pitchFamily="34" charset="0"/>
                          <a:cs typeface="Arial" pitchFamily="34" charset="0"/>
                        </a:rPr>
                        <a:t>Equipment</a:t>
                      </a:r>
                      <a:endParaRPr lang="en-US" sz="1600" dirty="0">
                        <a:solidFill>
                          <a:schemeClr val="tx1"/>
                        </a:solidFill>
                        <a:latin typeface="Arial" pitchFamily="34" charset="0"/>
                        <a:ea typeface="Arial Unicode MS" pitchFamily="34" charset="-128"/>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985" marR="0">
                        <a:lnSpc>
                          <a:spcPct val="150000"/>
                        </a:lnSpc>
                        <a:spcBef>
                          <a:spcPts val="95"/>
                        </a:spcBef>
                        <a:spcAft>
                          <a:spcPts val="0"/>
                        </a:spcAft>
                      </a:pPr>
                      <a:r>
                        <a:rPr lang="en-US" sz="1600" dirty="0">
                          <a:latin typeface="Arial" pitchFamily="34" charset="0"/>
                          <a:cs typeface="Arial" pitchFamily="34" charset="0"/>
                        </a:rPr>
                        <a:t>Daily Consumption </a:t>
                      </a:r>
                      <a:r>
                        <a:rPr lang="en-US" sz="1600" dirty="0" smtClean="0">
                          <a:latin typeface="Arial" pitchFamily="34" charset="0"/>
                          <a:cs typeface="Arial" pitchFamily="34" charset="0"/>
                        </a:rPr>
                        <a:t>for </a:t>
                      </a:r>
                      <a:r>
                        <a:rPr lang="en-US" sz="1600" kern="1200" dirty="0" smtClean="0">
                          <a:latin typeface="Arial" pitchFamily="34" charset="0"/>
                          <a:cs typeface="Arial" pitchFamily="34" charset="0"/>
                        </a:rPr>
                        <a:t>holding 300 persons</a:t>
                      </a:r>
                      <a:endParaRPr lang="en-US" sz="1600" dirty="0">
                        <a:solidFill>
                          <a:schemeClr val="tx1"/>
                        </a:solidFill>
                        <a:latin typeface="Arial" pitchFamily="34" charset="0"/>
                        <a:ea typeface="Arial Unicode MS" pitchFamily="34" charset="-128"/>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852777">
                <a:tc>
                  <a:txBody>
                    <a:bodyPr/>
                    <a:lstStyle/>
                    <a:p>
                      <a:pPr marL="342900" indent="-342900" algn="l">
                        <a:buFont typeface="+mj-lt"/>
                        <a:buNone/>
                      </a:pPr>
                      <a:r>
                        <a:rPr lang="en-US" sz="1600" dirty="0" smtClean="0">
                          <a:latin typeface="Arial" pitchFamily="34" charset="0"/>
                          <a:cs typeface="Arial" pitchFamily="34" charset="0"/>
                        </a:rPr>
                        <a:t>1</a:t>
                      </a:r>
                      <a:endParaRPr lang="en-US" sz="1600" dirty="0">
                        <a:latin typeface="Arial" pitchFamily="34" charset="0"/>
                        <a:ea typeface="Arial Unicode MS" pitchFamily="34" charset="-128"/>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kern="1200" dirty="0" smtClean="0">
                          <a:latin typeface="Arial" pitchFamily="34" charset="0"/>
                          <a:cs typeface="Arial" pitchFamily="34" charset="0"/>
                        </a:rPr>
                        <a:t>Gloves</a:t>
                      </a:r>
                    </a:p>
                    <a:p>
                      <a:pPr algn="l"/>
                      <a:r>
                        <a:rPr lang="en-US" sz="1600" kern="1200" dirty="0" smtClean="0">
                          <a:latin typeface="Arial" pitchFamily="34" charset="0"/>
                          <a:cs typeface="Arial" pitchFamily="34" charset="0"/>
                        </a:rPr>
                        <a:t>reusable vinyl or rubber gloves for environmental cleaning</a:t>
                      </a:r>
                    </a:p>
                    <a:p>
                      <a:pPr algn="l"/>
                      <a:r>
                        <a:rPr lang="en-US" sz="1600" kern="1200" dirty="0" smtClean="0">
                          <a:latin typeface="Arial" pitchFamily="34" charset="0"/>
                          <a:cs typeface="Arial" pitchFamily="34" charset="0"/>
                        </a:rPr>
                        <a:t>latex single-use gloves for clinical care</a:t>
                      </a:r>
                      <a:endParaRPr lang="en-US" sz="1600" dirty="0">
                        <a:latin typeface="Arial" pitchFamily="34" charset="0"/>
                        <a:ea typeface="Arial Unicode MS" pitchFamily="34" charset="-128"/>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kern="1200" dirty="0" smtClean="0">
                          <a:latin typeface="Arial" pitchFamily="34" charset="0"/>
                          <a:cs typeface="Arial" pitchFamily="34" charset="0"/>
                        </a:rPr>
                        <a:t>200</a:t>
                      </a:r>
                      <a:endParaRPr lang="en-US" sz="1600" dirty="0">
                        <a:latin typeface="Arial" pitchFamily="34" charset="0"/>
                        <a:ea typeface="Arial Unicode MS" pitchFamily="34" charset="-128"/>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4276">
                <a:tc>
                  <a:txBody>
                    <a:bodyPr/>
                    <a:lstStyle/>
                    <a:p>
                      <a:pPr marL="342900" indent="-342900" algn="l">
                        <a:buFont typeface="+mj-lt"/>
                        <a:buNone/>
                      </a:pPr>
                      <a:r>
                        <a:rPr lang="en-US" sz="1600" dirty="0" smtClean="0">
                          <a:latin typeface="Arial" pitchFamily="34" charset="0"/>
                          <a:cs typeface="Arial" pitchFamily="34" charset="0"/>
                        </a:rPr>
                        <a:t>2</a:t>
                      </a:r>
                      <a:endParaRPr lang="en-US" sz="1600" dirty="0">
                        <a:latin typeface="Arial" pitchFamily="34" charset="0"/>
                        <a:ea typeface="Arial Unicode MS" pitchFamily="34" charset="-128"/>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80" marR="0" algn="l">
                        <a:spcBef>
                          <a:spcPts val="505"/>
                        </a:spcBef>
                        <a:spcAft>
                          <a:spcPts val="0"/>
                        </a:spcAft>
                      </a:pPr>
                      <a:r>
                        <a:rPr lang="en-US" sz="1600" dirty="0">
                          <a:latin typeface="Arial" pitchFamily="34" charset="0"/>
                          <a:cs typeface="Arial" pitchFamily="34" charset="0"/>
                        </a:rPr>
                        <a:t>Hair covers (optional)</a:t>
                      </a:r>
                      <a:endParaRPr lang="en-US" sz="1600" dirty="0">
                        <a:latin typeface="Arial" pitchFamily="34" charset="0"/>
                        <a:ea typeface="Arial Unicode MS" pitchFamily="34" charset="-128"/>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985" marR="0" algn="ctr">
                        <a:spcBef>
                          <a:spcPts val="25"/>
                        </a:spcBef>
                        <a:spcAft>
                          <a:spcPts val="0"/>
                        </a:spcAft>
                      </a:pPr>
                      <a:r>
                        <a:rPr lang="en-US" sz="1600" dirty="0">
                          <a:latin typeface="Arial" pitchFamily="34" charset="0"/>
                          <a:cs typeface="Arial" pitchFamily="34" charset="0"/>
                        </a:rPr>
                        <a:t>1500</a:t>
                      </a:r>
                      <a:endParaRPr lang="en-US" sz="1600" dirty="0">
                        <a:latin typeface="Arial" pitchFamily="34" charset="0"/>
                        <a:ea typeface="Arial Unicode MS" pitchFamily="34" charset="-128"/>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4276">
                <a:tc>
                  <a:txBody>
                    <a:bodyPr/>
                    <a:lstStyle/>
                    <a:p>
                      <a:pPr marL="342900" indent="-342900" algn="l">
                        <a:buFont typeface="+mj-lt"/>
                        <a:buNone/>
                      </a:pPr>
                      <a:r>
                        <a:rPr lang="en-US" sz="1600" dirty="0" smtClean="0">
                          <a:latin typeface="Arial" pitchFamily="34" charset="0"/>
                          <a:cs typeface="Arial" pitchFamily="34" charset="0"/>
                        </a:rPr>
                        <a:t>3</a:t>
                      </a:r>
                      <a:endParaRPr lang="en-US" sz="1600" dirty="0">
                        <a:latin typeface="Arial" pitchFamily="34" charset="0"/>
                        <a:ea typeface="Arial Unicode MS" pitchFamily="34" charset="-128"/>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80" marR="0" algn="l">
                        <a:spcBef>
                          <a:spcPts val="505"/>
                        </a:spcBef>
                        <a:spcAft>
                          <a:spcPts val="0"/>
                        </a:spcAft>
                      </a:pPr>
                      <a:r>
                        <a:rPr lang="en-US" sz="1600" dirty="0">
                          <a:latin typeface="Arial" pitchFamily="34" charset="0"/>
                          <a:cs typeface="Arial" pitchFamily="34" charset="0"/>
                        </a:rPr>
                        <a:t>Particulate respirators (</a:t>
                      </a:r>
                      <a:r>
                        <a:rPr lang="en-US" sz="1600" dirty="0" err="1">
                          <a:latin typeface="Arial" pitchFamily="34" charset="0"/>
                          <a:cs typeface="Arial" pitchFamily="34" charset="0"/>
                        </a:rPr>
                        <a:t>N95</a:t>
                      </a:r>
                      <a:r>
                        <a:rPr lang="en-US" sz="1600" dirty="0">
                          <a:latin typeface="Arial" pitchFamily="34" charset="0"/>
                          <a:cs typeface="Arial" pitchFamily="34" charset="0"/>
                        </a:rPr>
                        <a:t>, </a:t>
                      </a:r>
                      <a:r>
                        <a:rPr lang="en-US" sz="1600" dirty="0" err="1">
                          <a:latin typeface="Arial" pitchFamily="34" charset="0"/>
                          <a:cs typeface="Arial" pitchFamily="34" charset="0"/>
                        </a:rPr>
                        <a:t>FFP2</a:t>
                      </a:r>
                      <a:r>
                        <a:rPr lang="en-US" sz="1600" dirty="0">
                          <a:latin typeface="Arial" pitchFamily="34" charset="0"/>
                          <a:cs typeface="Arial" pitchFamily="34" charset="0"/>
                        </a:rPr>
                        <a:t>, or equivalent)</a:t>
                      </a:r>
                      <a:endParaRPr lang="en-US" sz="1600" dirty="0">
                        <a:latin typeface="Arial" pitchFamily="34" charset="0"/>
                        <a:ea typeface="Arial Unicode MS" pitchFamily="34" charset="-128"/>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985" marR="0" algn="ctr">
                        <a:spcBef>
                          <a:spcPts val="0"/>
                        </a:spcBef>
                        <a:spcAft>
                          <a:spcPts val="0"/>
                        </a:spcAft>
                      </a:pPr>
                      <a:r>
                        <a:rPr lang="en-US" sz="1600" dirty="0">
                          <a:latin typeface="Arial" pitchFamily="34" charset="0"/>
                          <a:cs typeface="Arial" pitchFamily="34" charset="0"/>
                        </a:rPr>
                        <a:t>150</a:t>
                      </a:r>
                      <a:endParaRPr lang="en-US" sz="1600" dirty="0">
                        <a:latin typeface="Arial" pitchFamily="34" charset="0"/>
                        <a:ea typeface="Arial Unicode MS" pitchFamily="34" charset="-128"/>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4276">
                <a:tc>
                  <a:txBody>
                    <a:bodyPr/>
                    <a:lstStyle/>
                    <a:p>
                      <a:pPr marL="342900" indent="-342900" algn="l">
                        <a:buFont typeface="+mj-lt"/>
                        <a:buNone/>
                      </a:pPr>
                      <a:r>
                        <a:rPr lang="en-US" sz="1600" dirty="0" smtClean="0">
                          <a:latin typeface="Arial" pitchFamily="34" charset="0"/>
                          <a:cs typeface="Arial" pitchFamily="34" charset="0"/>
                        </a:rPr>
                        <a:t>4</a:t>
                      </a:r>
                      <a:endParaRPr lang="en-US" sz="1600" dirty="0">
                        <a:latin typeface="Arial" pitchFamily="34" charset="0"/>
                        <a:ea typeface="Arial Unicode MS" pitchFamily="34" charset="-128"/>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80" marR="0" algn="l">
                        <a:spcBef>
                          <a:spcPts val="505"/>
                        </a:spcBef>
                        <a:spcAft>
                          <a:spcPts val="0"/>
                        </a:spcAft>
                      </a:pPr>
                      <a:r>
                        <a:rPr lang="en-US" sz="1600" dirty="0">
                          <a:latin typeface="Arial" pitchFamily="34" charset="0"/>
                          <a:cs typeface="Arial" pitchFamily="34" charset="0"/>
                        </a:rPr>
                        <a:t>Medical (surgical or procedure) masks</a:t>
                      </a:r>
                      <a:endParaRPr lang="en-US" sz="1600" dirty="0">
                        <a:latin typeface="Arial" pitchFamily="34" charset="0"/>
                        <a:ea typeface="Arial Unicode MS" pitchFamily="34" charset="-128"/>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985" marR="0" algn="ctr">
                        <a:spcBef>
                          <a:spcPts val="0"/>
                        </a:spcBef>
                        <a:spcAft>
                          <a:spcPts val="0"/>
                        </a:spcAft>
                      </a:pPr>
                      <a:r>
                        <a:rPr lang="en-US" sz="1600" dirty="0">
                          <a:latin typeface="Arial" pitchFamily="34" charset="0"/>
                          <a:cs typeface="Arial" pitchFamily="34" charset="0"/>
                        </a:rPr>
                        <a:t>1500</a:t>
                      </a:r>
                      <a:endParaRPr lang="en-US" sz="1600" dirty="0">
                        <a:latin typeface="Arial" pitchFamily="34" charset="0"/>
                        <a:ea typeface="Arial Unicode MS" pitchFamily="34" charset="-128"/>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0103">
                <a:tc>
                  <a:txBody>
                    <a:bodyPr/>
                    <a:lstStyle/>
                    <a:p>
                      <a:pPr marL="342900" indent="-342900" algn="l">
                        <a:buFont typeface="+mj-lt"/>
                        <a:buNone/>
                      </a:pPr>
                      <a:r>
                        <a:rPr lang="en-US" sz="1600" dirty="0" smtClean="0">
                          <a:latin typeface="Arial" pitchFamily="34" charset="0"/>
                          <a:cs typeface="Arial" pitchFamily="34" charset="0"/>
                        </a:rPr>
                        <a:t>5</a:t>
                      </a:r>
                      <a:endParaRPr lang="en-US" sz="1600" dirty="0">
                        <a:latin typeface="Arial" pitchFamily="34" charset="0"/>
                        <a:ea typeface="Arial Unicode MS" pitchFamily="34" charset="-128"/>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kern="1200" dirty="0" smtClean="0">
                          <a:latin typeface="Arial" pitchFamily="34" charset="0"/>
                          <a:cs typeface="Arial" pitchFamily="34" charset="0"/>
                        </a:rPr>
                        <a:t>Gowns and aprons (single-use long-sleeved fluid-resistant or reusable non-fluid-resistant gowns )</a:t>
                      </a:r>
                      <a:endParaRPr lang="en-US" sz="1600" dirty="0">
                        <a:latin typeface="Arial" pitchFamily="34" charset="0"/>
                        <a:ea typeface="Arial Unicode MS" pitchFamily="34" charset="-128"/>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kern="1200" dirty="0" smtClean="0">
                          <a:latin typeface="Arial" pitchFamily="34" charset="0"/>
                          <a:cs typeface="Arial" pitchFamily="34" charset="0"/>
                        </a:rPr>
                        <a:t>150</a:t>
                      </a:r>
                      <a:endParaRPr lang="en-US" sz="1600" dirty="0">
                        <a:latin typeface="Arial" pitchFamily="34" charset="0"/>
                        <a:ea typeface="Arial Unicode MS" pitchFamily="34" charset="-128"/>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4276">
                <a:tc>
                  <a:txBody>
                    <a:bodyPr/>
                    <a:lstStyle/>
                    <a:p>
                      <a:pPr marL="342900" indent="-342900" algn="l">
                        <a:buFont typeface="+mj-lt"/>
                        <a:buNone/>
                      </a:pPr>
                      <a:r>
                        <a:rPr lang="en-US" sz="1600" dirty="0" smtClean="0">
                          <a:latin typeface="Arial" pitchFamily="34" charset="0"/>
                          <a:cs typeface="Arial" pitchFamily="34" charset="0"/>
                        </a:rPr>
                        <a:t>6</a:t>
                      </a:r>
                      <a:endParaRPr lang="en-US" sz="1600" dirty="0">
                        <a:latin typeface="Arial" pitchFamily="34" charset="0"/>
                        <a:ea typeface="Arial Unicode MS" pitchFamily="34" charset="-128"/>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80" marR="0" algn="l">
                        <a:spcBef>
                          <a:spcPts val="505"/>
                        </a:spcBef>
                        <a:spcAft>
                          <a:spcPts val="0"/>
                        </a:spcAft>
                      </a:pPr>
                      <a:r>
                        <a:rPr lang="en-US" sz="1600" dirty="0">
                          <a:latin typeface="Arial" pitchFamily="34" charset="0"/>
                          <a:cs typeface="Arial" pitchFamily="34" charset="0"/>
                        </a:rPr>
                        <a:t>PPE Kit</a:t>
                      </a:r>
                      <a:endParaRPr lang="en-US" sz="1600" dirty="0">
                        <a:latin typeface="Arial" pitchFamily="34" charset="0"/>
                        <a:ea typeface="Arial Unicode MS" pitchFamily="34" charset="-128"/>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985" marR="0" algn="ctr">
                        <a:spcBef>
                          <a:spcPts val="0"/>
                        </a:spcBef>
                        <a:spcAft>
                          <a:spcPts val="0"/>
                        </a:spcAft>
                      </a:pPr>
                      <a:r>
                        <a:rPr lang="en-US" sz="1600" dirty="0">
                          <a:latin typeface="Arial" pitchFamily="34" charset="0"/>
                          <a:cs typeface="Arial" pitchFamily="34" charset="0"/>
                        </a:rPr>
                        <a:t>130</a:t>
                      </a:r>
                      <a:endParaRPr lang="en-US" sz="1600" dirty="0">
                        <a:latin typeface="Arial" pitchFamily="34" charset="0"/>
                        <a:ea typeface="Arial Unicode MS" pitchFamily="34" charset="-128"/>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4276">
                <a:tc>
                  <a:txBody>
                    <a:bodyPr/>
                    <a:lstStyle/>
                    <a:p>
                      <a:pPr marL="342900" indent="-342900" algn="l">
                        <a:buFont typeface="+mj-lt"/>
                        <a:buNone/>
                      </a:pPr>
                      <a:r>
                        <a:rPr lang="en-US" sz="1600" dirty="0" smtClean="0">
                          <a:latin typeface="Arial" pitchFamily="34" charset="0"/>
                          <a:cs typeface="Arial" pitchFamily="34" charset="0"/>
                        </a:rPr>
                        <a:t>7</a:t>
                      </a:r>
                      <a:endParaRPr lang="en-US" sz="1600" dirty="0">
                        <a:latin typeface="Arial" pitchFamily="34" charset="0"/>
                        <a:ea typeface="Arial Unicode MS" pitchFamily="34" charset="-128"/>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80" marR="0" algn="l">
                        <a:spcBef>
                          <a:spcPts val="480"/>
                        </a:spcBef>
                        <a:spcAft>
                          <a:spcPts val="0"/>
                        </a:spcAft>
                      </a:pPr>
                      <a:r>
                        <a:rPr lang="en-US" sz="1600" dirty="0">
                          <a:latin typeface="Arial" pitchFamily="34" charset="0"/>
                          <a:cs typeface="Arial" pitchFamily="34" charset="0"/>
                        </a:rPr>
                        <a:t>Alcohol-based hand rub</a:t>
                      </a:r>
                      <a:endParaRPr lang="en-US" sz="1600" dirty="0">
                        <a:latin typeface="Arial" pitchFamily="34" charset="0"/>
                        <a:ea typeface="Arial Unicode MS" pitchFamily="34" charset="-128"/>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985" marR="0" algn="ctr">
                        <a:spcBef>
                          <a:spcPts val="0"/>
                        </a:spcBef>
                        <a:spcAft>
                          <a:spcPts val="0"/>
                        </a:spcAft>
                      </a:pPr>
                      <a:r>
                        <a:rPr lang="en-US" sz="1600" dirty="0">
                          <a:latin typeface="Arial" pitchFamily="34" charset="0"/>
                          <a:cs typeface="Arial" pitchFamily="34" charset="0"/>
                        </a:rPr>
                        <a:t>50</a:t>
                      </a:r>
                      <a:endParaRPr lang="en-US" sz="1600" dirty="0">
                        <a:latin typeface="Arial" pitchFamily="34" charset="0"/>
                        <a:ea typeface="Arial Unicode MS" pitchFamily="34" charset="-128"/>
                        <a:cs typeface="Arial"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00103">
                <a:tc>
                  <a:txBody>
                    <a:bodyPr/>
                    <a:lstStyle/>
                    <a:p>
                      <a:pPr marL="342900" indent="-342900" algn="l">
                        <a:buFont typeface="+mj-lt"/>
                        <a:buNone/>
                      </a:pPr>
                      <a:r>
                        <a:rPr lang="en-US" sz="1600" dirty="0" smtClean="0">
                          <a:latin typeface="Arial" pitchFamily="34" charset="0"/>
                          <a:cs typeface="Arial" pitchFamily="34" charset="0"/>
                        </a:rPr>
                        <a:t>8</a:t>
                      </a:r>
                      <a:endParaRPr lang="en-US" sz="1600" dirty="0">
                        <a:latin typeface="Arial" pitchFamily="34" charset="0"/>
                        <a:ea typeface="Arial Unicode MS" pitchFamily="34" charset="-128"/>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kern="1200" dirty="0" smtClean="0">
                          <a:latin typeface="Arial" pitchFamily="34" charset="0"/>
                          <a:cs typeface="Arial" pitchFamily="34" charset="0"/>
                        </a:rPr>
                        <a:t>Plain soap (liquid if possible, for washing hands in clean water)</a:t>
                      </a:r>
                      <a:endParaRPr lang="en-US" sz="1600" dirty="0">
                        <a:latin typeface="Arial" pitchFamily="34" charset="0"/>
                        <a:ea typeface="Arial Unicode MS" pitchFamily="34" charset="-128"/>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kern="1200" dirty="0" smtClean="0">
                          <a:latin typeface="Arial" pitchFamily="34" charset="0"/>
                          <a:cs typeface="Arial" pitchFamily="34" charset="0"/>
                        </a:rPr>
                        <a:t>500</a:t>
                      </a:r>
                      <a:endParaRPr lang="en-US" sz="1600" dirty="0">
                        <a:latin typeface="Arial" pitchFamily="34" charset="0"/>
                        <a:ea typeface="Arial Unicode MS" pitchFamily="34" charset="-128"/>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5"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6" name="Slide Number Placeholder 5"/>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Lucida Sans Unicode" pitchFamily="34" charset="0"/>
                <a:ea typeface="Arial Unicode MS" pitchFamily="34" charset="-128"/>
                <a:cs typeface="Lucida Sans Unicode" pitchFamily="34" charset="0"/>
              </a:rPr>
              <a:t>Quarantine…</a:t>
            </a:r>
            <a:r>
              <a:rPr lang="en-US" b="1" dirty="0" err="1" smtClean="0">
                <a:latin typeface="Lucida Sans Unicode" pitchFamily="34" charset="0"/>
                <a:ea typeface="Arial Unicode MS" pitchFamily="34" charset="-128"/>
                <a:cs typeface="Lucida Sans Unicode" pitchFamily="34" charset="0"/>
              </a:rPr>
              <a:t>contd</a:t>
            </a:r>
            <a:endParaRPr lang="en-US"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457200" y="1036637"/>
            <a:ext cx="8229600" cy="4754563"/>
          </a:xfrm>
        </p:spPr>
        <p:txBody>
          <a:bodyPr>
            <a:normAutofit fontScale="25000" lnSpcReduction="20000"/>
          </a:bodyPr>
          <a:lstStyle/>
          <a:p>
            <a:pPr>
              <a:lnSpc>
                <a:spcPct val="120000"/>
              </a:lnSpc>
            </a:pPr>
            <a:r>
              <a:rPr lang="en-US" sz="11200" dirty="0" smtClean="0">
                <a:latin typeface="Arial" pitchFamily="34" charset="0"/>
                <a:ea typeface="Arial Unicode MS" pitchFamily="34" charset="-128"/>
                <a:cs typeface="Arial" pitchFamily="34" charset="0"/>
              </a:rPr>
              <a:t>Duration:</a:t>
            </a:r>
          </a:p>
          <a:p>
            <a:pPr lvl="1">
              <a:lnSpc>
                <a:spcPct val="120000"/>
              </a:lnSpc>
            </a:pPr>
            <a:r>
              <a:rPr lang="en-US" sz="11200" dirty="0" smtClean="0">
                <a:latin typeface="Arial" pitchFamily="34" charset="0"/>
                <a:ea typeface="Arial Unicode MS" pitchFamily="34" charset="-128"/>
                <a:cs typeface="Arial" pitchFamily="34" charset="0"/>
              </a:rPr>
              <a:t>As per recommended for Covid-19 - </a:t>
            </a:r>
            <a:r>
              <a:rPr lang="en-US" sz="11200" dirty="0" err="1" smtClean="0">
                <a:latin typeface="Arial" pitchFamily="34" charset="0"/>
                <a:ea typeface="Arial Unicode MS" pitchFamily="34" charset="-128"/>
                <a:cs typeface="Arial" pitchFamily="34" charset="0"/>
              </a:rPr>
              <a:t>upto</a:t>
            </a:r>
            <a:r>
              <a:rPr lang="en-US" sz="11200" dirty="0" smtClean="0">
                <a:latin typeface="Arial" pitchFamily="34" charset="0"/>
                <a:ea typeface="Arial Unicode MS" pitchFamily="34" charset="-128"/>
                <a:cs typeface="Arial" pitchFamily="34" charset="0"/>
              </a:rPr>
              <a:t> 14 days from the time of exposure.</a:t>
            </a:r>
          </a:p>
          <a:p>
            <a:pPr>
              <a:lnSpc>
                <a:spcPct val="120000"/>
              </a:lnSpc>
            </a:pPr>
            <a:r>
              <a:rPr lang="en-US" sz="11200" dirty="0" smtClean="0">
                <a:latin typeface="Arial" pitchFamily="34" charset="0"/>
                <a:ea typeface="Arial Unicode MS" pitchFamily="34" charset="-128"/>
                <a:cs typeface="Arial" pitchFamily="34" charset="0"/>
              </a:rPr>
              <a:t> Purpose:</a:t>
            </a:r>
          </a:p>
          <a:p>
            <a:pPr lvl="1">
              <a:lnSpc>
                <a:spcPct val="120000"/>
              </a:lnSpc>
            </a:pPr>
            <a:r>
              <a:rPr lang="en-US" sz="11200" dirty="0" smtClean="0">
                <a:latin typeface="Arial" pitchFamily="34" charset="0"/>
                <a:ea typeface="Arial Unicode MS" pitchFamily="34" charset="-128"/>
                <a:cs typeface="Arial" pitchFamily="34" charset="0"/>
              </a:rPr>
              <a:t>to reduce transmission by </a:t>
            </a:r>
          </a:p>
          <a:p>
            <a:pPr lvl="2">
              <a:lnSpc>
                <a:spcPct val="120000"/>
              </a:lnSpc>
            </a:pPr>
            <a:r>
              <a:rPr lang="en-US" sz="11200" dirty="0" smtClean="0">
                <a:latin typeface="Arial" pitchFamily="34" charset="0"/>
                <a:ea typeface="Arial Unicode MS" pitchFamily="34" charset="-128"/>
                <a:cs typeface="Arial" pitchFamily="34" charset="0"/>
              </a:rPr>
              <a:t>separating contacts of COVID-19 patients from community</a:t>
            </a:r>
          </a:p>
          <a:p>
            <a:pPr lvl="2">
              <a:lnSpc>
                <a:spcPct val="120000"/>
              </a:lnSpc>
            </a:pPr>
            <a:r>
              <a:rPr lang="en-US" sz="11200" dirty="0" smtClean="0">
                <a:latin typeface="Arial" pitchFamily="34" charset="0"/>
                <a:ea typeface="Arial Unicode MS" pitchFamily="34" charset="-128"/>
                <a:cs typeface="Arial" pitchFamily="34" charset="0"/>
              </a:rPr>
              <a:t>monitoring contacts for development of sign and symptoms of COVID-19, and</a:t>
            </a:r>
          </a:p>
          <a:p>
            <a:pPr lvl="2">
              <a:lnSpc>
                <a:spcPct val="120000"/>
              </a:lnSpc>
            </a:pPr>
            <a:r>
              <a:rPr lang="en-US" sz="11200" dirty="0" smtClean="0">
                <a:latin typeface="Arial" pitchFamily="34" charset="0"/>
                <a:ea typeface="Arial Unicode MS" pitchFamily="34" charset="-128"/>
                <a:cs typeface="Arial" pitchFamily="34" charset="0"/>
              </a:rPr>
              <a:t>segregation of COVID-19 suspects, as early as possible from among other quarantined persons </a:t>
            </a:r>
          </a:p>
          <a:p>
            <a:pPr>
              <a:lnSpc>
                <a:spcPct val="120000"/>
              </a:lnSpc>
            </a:pPr>
            <a:endParaRPr lang="en-US" dirty="0">
              <a:latin typeface="Arial" pitchFamily="34" charset="0"/>
              <a:ea typeface="Arial Unicode MS" pitchFamily="34" charset="-128"/>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7848600" y="22860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74638"/>
            <a:ext cx="8229600" cy="1143000"/>
          </a:xfrm>
        </p:spPr>
        <p:txBody>
          <a:bodyPr>
            <a:normAutofit fontScale="90000"/>
          </a:bodyPr>
          <a:lstStyle/>
          <a:p>
            <a:r>
              <a:rPr lang="en-US" b="1" dirty="0" smtClean="0">
                <a:latin typeface="Lucida Sans Unicode" pitchFamily="34" charset="0"/>
                <a:cs typeface="Lucida Sans Unicode" pitchFamily="34" charset="0"/>
              </a:rPr>
              <a:t>Requirements of Equipment for Quarantine Facility</a:t>
            </a:r>
            <a:endParaRPr lang="en-US" dirty="0">
              <a:latin typeface="Lucida Sans Unicode" pitchFamily="34" charset="0"/>
              <a:cs typeface="Lucida Sans Unicode" pitchFamily="34" charset="0"/>
            </a:endParaRPr>
          </a:p>
        </p:txBody>
      </p:sp>
      <p:graphicFrame>
        <p:nvGraphicFramePr>
          <p:cNvPr id="4" name="Content Placeholder 3"/>
          <p:cNvGraphicFramePr>
            <a:graphicFrameLocks noGrp="1"/>
          </p:cNvGraphicFramePr>
          <p:nvPr>
            <p:ph idx="1"/>
          </p:nvPr>
        </p:nvGraphicFramePr>
        <p:xfrm>
          <a:off x="457200" y="1600200"/>
          <a:ext cx="8229600" cy="4876799"/>
        </p:xfrm>
        <a:graphic>
          <a:graphicData uri="http://schemas.openxmlformats.org/drawingml/2006/table">
            <a:tbl>
              <a:tblPr firstRow="1" bandRow="1">
                <a:tableStyleId>{5C22544A-7EE6-4342-B048-85BDC9FD1C3A}</a:tableStyleId>
              </a:tblPr>
              <a:tblGrid>
                <a:gridCol w="609600"/>
                <a:gridCol w="4114800"/>
                <a:gridCol w="3505200"/>
              </a:tblGrid>
              <a:tr h="943897">
                <a:tc>
                  <a:txBody>
                    <a:bodyPr/>
                    <a:lstStyle/>
                    <a:p>
                      <a:endParaRPr lang="en-US" sz="1800" dirty="0">
                        <a:latin typeface="Arial Unicode MS" pitchFamily="34" charset="-128"/>
                        <a:ea typeface="Arial Unicode MS" pitchFamily="34" charset="-128"/>
                        <a:cs typeface="Arial Unicode MS" pitchFamily="34"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080" marR="0">
                        <a:lnSpc>
                          <a:spcPct val="150000"/>
                        </a:lnSpc>
                        <a:spcBef>
                          <a:spcPts val="745"/>
                        </a:spcBef>
                        <a:spcAft>
                          <a:spcPts val="0"/>
                        </a:spcAft>
                      </a:pPr>
                      <a:r>
                        <a:rPr lang="en-US" sz="1800" dirty="0">
                          <a:solidFill>
                            <a:schemeClr val="tx1"/>
                          </a:solidFill>
                          <a:latin typeface="Arial Unicode MS" pitchFamily="34" charset="-128"/>
                          <a:ea typeface="Arial Unicode MS" pitchFamily="34" charset="-128"/>
                          <a:cs typeface="Arial Unicode MS" pitchFamily="34" charset="-128"/>
                        </a:rPr>
                        <a:t>Equipment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6985" marR="0">
                        <a:lnSpc>
                          <a:spcPct val="150000"/>
                        </a:lnSpc>
                        <a:spcBef>
                          <a:spcPts val="95"/>
                        </a:spcBef>
                        <a:spcAft>
                          <a:spcPts val="0"/>
                        </a:spcAft>
                      </a:pPr>
                      <a:r>
                        <a:rPr lang="en-US" sz="1800" dirty="0">
                          <a:solidFill>
                            <a:schemeClr val="tx1"/>
                          </a:solidFill>
                          <a:latin typeface="Arial Unicode MS" pitchFamily="34" charset="-128"/>
                          <a:ea typeface="Arial Unicode MS" pitchFamily="34" charset="-128"/>
                          <a:cs typeface="Arial Unicode MS" pitchFamily="34" charset="-128"/>
                        </a:rPr>
                        <a:t>Daily Consumption </a:t>
                      </a:r>
                      <a:r>
                        <a:rPr lang="en-US" sz="1800" dirty="0" smtClean="0">
                          <a:solidFill>
                            <a:schemeClr val="tx1"/>
                          </a:solidFill>
                          <a:latin typeface="Arial Unicode MS" pitchFamily="34" charset="-128"/>
                          <a:ea typeface="Arial Unicode MS" pitchFamily="34" charset="-128"/>
                          <a:cs typeface="Arial Unicode MS" pitchFamily="34" charset="-128"/>
                        </a:rPr>
                        <a:t>for </a:t>
                      </a:r>
                      <a:r>
                        <a:rPr lang="en-US" sz="1800" b="1" kern="1200" dirty="0" smtClean="0">
                          <a:solidFill>
                            <a:schemeClr val="tx1"/>
                          </a:solidFill>
                          <a:latin typeface="Arial Unicode MS" pitchFamily="34" charset="-128"/>
                          <a:ea typeface="Arial Unicode MS" pitchFamily="34" charset="-128"/>
                          <a:cs typeface="Arial Unicode MS" pitchFamily="34" charset="-128"/>
                        </a:rPr>
                        <a:t>holding 300 persons</a:t>
                      </a:r>
                      <a:endParaRPr lang="en-US" sz="1800" dirty="0">
                        <a:solidFill>
                          <a:schemeClr val="tx1"/>
                        </a:solidFill>
                        <a:latin typeface="Arial Unicode MS" pitchFamily="34" charset="-128"/>
                        <a:ea typeface="Arial Unicode MS" pitchFamily="34" charset="-128"/>
                        <a:cs typeface="Arial Unicode MS" pitchFamily="34" charset="-128"/>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8503">
                <a:tc>
                  <a:txBody>
                    <a:bodyPr/>
                    <a:lstStyle/>
                    <a:p>
                      <a:pPr marL="0" algn="ctr" defTabSz="914400" rtl="0" eaLnBrk="1" latinLnBrk="0" hangingPunct="1"/>
                      <a:r>
                        <a:rPr lang="en-US" sz="1600" kern="1200" dirty="0" smtClean="0">
                          <a:solidFill>
                            <a:schemeClr val="dk1"/>
                          </a:solidFill>
                          <a:latin typeface="Arial" pitchFamily="34" charset="0"/>
                          <a:ea typeface="+mn-ea"/>
                          <a:cs typeface="Arial" pitchFamily="34" charset="0"/>
                        </a:rPr>
                        <a:t>9</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sz="1600" kern="1200" dirty="0" smtClean="0">
                          <a:solidFill>
                            <a:schemeClr val="dk1"/>
                          </a:solidFill>
                          <a:latin typeface="Arial" pitchFamily="34" charset="0"/>
                          <a:ea typeface="+mn-ea"/>
                          <a:cs typeface="Arial" pitchFamily="34" charset="0"/>
                        </a:rPr>
                        <a:t>Clean single-use towels (e.g. paper towels)</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600" kern="1200" dirty="0" smtClean="0">
                          <a:solidFill>
                            <a:schemeClr val="dk1"/>
                          </a:solidFill>
                          <a:latin typeface="Arial" pitchFamily="34" charset="0"/>
                          <a:ea typeface="+mn-ea"/>
                          <a:cs typeface="Arial" pitchFamily="34" charset="0"/>
                        </a:rPr>
                        <a:t>1500</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8503">
                <a:tc>
                  <a:txBody>
                    <a:bodyPr/>
                    <a:lstStyle/>
                    <a:p>
                      <a:pPr marL="0" algn="ctr" defTabSz="914400" rtl="0" eaLnBrk="1" latinLnBrk="0" hangingPunct="1"/>
                      <a:r>
                        <a:rPr lang="en-US" sz="1600" kern="1200" dirty="0" smtClean="0">
                          <a:solidFill>
                            <a:schemeClr val="dk1"/>
                          </a:solidFill>
                          <a:latin typeface="Arial" pitchFamily="34" charset="0"/>
                          <a:ea typeface="+mn-ea"/>
                          <a:cs typeface="Arial" pitchFamily="34" charset="0"/>
                        </a:rPr>
                        <a:t>10</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sz="1600" kern="1200" dirty="0" smtClean="0">
                          <a:solidFill>
                            <a:schemeClr val="dk1"/>
                          </a:solidFill>
                          <a:latin typeface="Arial" pitchFamily="34" charset="0"/>
                          <a:ea typeface="+mn-ea"/>
                          <a:cs typeface="Arial" pitchFamily="34" charset="0"/>
                        </a:rPr>
                        <a:t>Sharps containers</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600" kern="1200" dirty="0" smtClean="0">
                          <a:solidFill>
                            <a:schemeClr val="dk1"/>
                          </a:solidFill>
                          <a:latin typeface="Arial" pitchFamily="34" charset="0"/>
                          <a:ea typeface="+mn-ea"/>
                          <a:cs typeface="Arial" pitchFamily="34" charset="0"/>
                        </a:rPr>
                        <a:t>5</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61884">
                <a:tc>
                  <a:txBody>
                    <a:bodyPr/>
                    <a:lstStyle/>
                    <a:p>
                      <a:pPr marL="0" algn="ctr" defTabSz="914400" rtl="0" eaLnBrk="1" latinLnBrk="0" hangingPunct="1"/>
                      <a:r>
                        <a:rPr lang="en-US" sz="1600" kern="1200" dirty="0" smtClean="0">
                          <a:solidFill>
                            <a:schemeClr val="dk1"/>
                          </a:solidFill>
                          <a:latin typeface="Arial" pitchFamily="34" charset="0"/>
                          <a:ea typeface="+mn-ea"/>
                          <a:cs typeface="Arial" pitchFamily="34" charset="0"/>
                        </a:rPr>
                        <a:t>11</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sz="1600" kern="1200" dirty="0" smtClean="0">
                          <a:solidFill>
                            <a:schemeClr val="dk1"/>
                          </a:solidFill>
                          <a:latin typeface="Arial" pitchFamily="34" charset="0"/>
                          <a:ea typeface="+mn-ea"/>
                          <a:cs typeface="Arial" pitchFamily="34" charset="0"/>
                        </a:rPr>
                        <a:t>Appropriate detergent for environmental cleaning and disinfectant for disinfection of surfaces, instruments or equipment</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600" kern="1200" dirty="0" smtClean="0">
                          <a:solidFill>
                            <a:schemeClr val="dk1"/>
                          </a:solidFill>
                          <a:latin typeface="Arial" pitchFamily="34" charset="0"/>
                          <a:ea typeface="+mn-ea"/>
                          <a:cs typeface="Arial" pitchFamily="34" charset="0"/>
                        </a:rPr>
                        <a:t>20 liters</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8503">
                <a:tc>
                  <a:txBody>
                    <a:bodyPr/>
                    <a:lstStyle/>
                    <a:p>
                      <a:pPr marL="0" algn="ctr" defTabSz="914400" rtl="0" eaLnBrk="1" latinLnBrk="0" hangingPunct="1"/>
                      <a:r>
                        <a:rPr lang="en-US" sz="1600" kern="1200" dirty="0" smtClean="0">
                          <a:solidFill>
                            <a:schemeClr val="dk1"/>
                          </a:solidFill>
                          <a:latin typeface="Arial" pitchFamily="34" charset="0"/>
                          <a:ea typeface="+mn-ea"/>
                          <a:cs typeface="Arial" pitchFamily="34" charset="0"/>
                        </a:rPr>
                        <a:t>12</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sz="1600" kern="1200" dirty="0" smtClean="0">
                          <a:solidFill>
                            <a:schemeClr val="dk1"/>
                          </a:solidFill>
                          <a:latin typeface="Arial" pitchFamily="34" charset="0"/>
                          <a:ea typeface="+mn-ea"/>
                          <a:cs typeface="Arial" pitchFamily="34" charset="0"/>
                        </a:rPr>
                        <a:t>Large plastic bags</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600" kern="1200" dirty="0" smtClean="0">
                          <a:solidFill>
                            <a:schemeClr val="dk1"/>
                          </a:solidFill>
                          <a:latin typeface="Arial" pitchFamily="34" charset="0"/>
                          <a:ea typeface="+mn-ea"/>
                          <a:cs typeface="Arial" pitchFamily="34" charset="0"/>
                        </a:rPr>
                        <a:t>200</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8503">
                <a:tc>
                  <a:txBody>
                    <a:bodyPr/>
                    <a:lstStyle/>
                    <a:p>
                      <a:pPr marL="0" algn="ctr" defTabSz="914400" rtl="0" eaLnBrk="1" latinLnBrk="0" hangingPunct="1"/>
                      <a:r>
                        <a:rPr lang="en-US" sz="1600" kern="1200" dirty="0" smtClean="0">
                          <a:solidFill>
                            <a:schemeClr val="dk1"/>
                          </a:solidFill>
                          <a:latin typeface="Arial" pitchFamily="34" charset="0"/>
                          <a:ea typeface="+mn-ea"/>
                          <a:cs typeface="Arial" pitchFamily="34" charset="0"/>
                        </a:rPr>
                        <a:t>13</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sz="1600" kern="1200" dirty="0" smtClean="0">
                          <a:solidFill>
                            <a:schemeClr val="dk1"/>
                          </a:solidFill>
                          <a:latin typeface="Arial" pitchFamily="34" charset="0"/>
                          <a:ea typeface="+mn-ea"/>
                          <a:cs typeface="Arial" pitchFamily="34" charset="0"/>
                        </a:rPr>
                        <a:t>Appropriate clinical waste bags</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90"/>
                        </a:spcBef>
                        <a:spcAft>
                          <a:spcPts val="0"/>
                        </a:spcAft>
                      </a:pPr>
                      <a:r>
                        <a:rPr lang="en-US" sz="1600" kern="1200">
                          <a:solidFill>
                            <a:schemeClr val="dk1"/>
                          </a:solidFill>
                          <a:latin typeface="Arial" pitchFamily="34" charset="0"/>
                          <a:ea typeface="+mn-ea"/>
                          <a:cs typeface="Arial" pitchFamily="34" charset="0"/>
                        </a:rPr>
                        <a:t>100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8503">
                <a:tc>
                  <a:txBody>
                    <a:bodyPr/>
                    <a:lstStyle/>
                    <a:p>
                      <a:pPr marL="0" algn="ctr" defTabSz="914400" rtl="0" eaLnBrk="1" latinLnBrk="0" hangingPunct="1"/>
                      <a:r>
                        <a:rPr lang="en-US" sz="1600" kern="1200" dirty="0" smtClean="0">
                          <a:solidFill>
                            <a:schemeClr val="dk1"/>
                          </a:solidFill>
                          <a:latin typeface="Arial" pitchFamily="34" charset="0"/>
                          <a:ea typeface="+mn-ea"/>
                          <a:cs typeface="Arial" pitchFamily="34" charset="0"/>
                        </a:rPr>
                        <a:t>14</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sz="1600" kern="1200" dirty="0" smtClean="0">
                          <a:solidFill>
                            <a:schemeClr val="dk1"/>
                          </a:solidFill>
                          <a:latin typeface="Arial" pitchFamily="34" charset="0"/>
                          <a:ea typeface="+mn-ea"/>
                          <a:cs typeface="Arial" pitchFamily="34" charset="0"/>
                        </a:rPr>
                        <a:t>Linen bags</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lnSpc>
                          <a:spcPts val="1125"/>
                        </a:lnSpc>
                        <a:spcBef>
                          <a:spcPts val="0"/>
                        </a:spcBef>
                        <a:spcAft>
                          <a:spcPts val="0"/>
                        </a:spcAft>
                      </a:pPr>
                      <a:r>
                        <a:rPr lang="en-US" sz="1600" kern="1200">
                          <a:solidFill>
                            <a:schemeClr val="dk1"/>
                          </a:solidFill>
                          <a:latin typeface="Arial" pitchFamily="34" charset="0"/>
                          <a:ea typeface="+mn-ea"/>
                          <a:cs typeface="Arial" pitchFamily="34" charset="0"/>
                        </a:rPr>
                        <a:t>500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8503">
                <a:tc>
                  <a:txBody>
                    <a:bodyPr/>
                    <a:lstStyle/>
                    <a:p>
                      <a:pPr marL="0" algn="ctr" defTabSz="914400" rtl="0" eaLnBrk="1" latinLnBrk="0" hangingPunct="1"/>
                      <a:r>
                        <a:rPr lang="en-US" sz="1600" kern="1200" dirty="0" smtClean="0">
                          <a:solidFill>
                            <a:schemeClr val="dk1"/>
                          </a:solidFill>
                          <a:latin typeface="Arial" pitchFamily="34" charset="0"/>
                          <a:ea typeface="+mn-ea"/>
                          <a:cs typeface="Arial" pitchFamily="34" charset="0"/>
                        </a:rPr>
                        <a:t>15</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latinLnBrk="0" hangingPunct="1"/>
                      <a:r>
                        <a:rPr lang="en-US" sz="1600" kern="1200" dirty="0" smtClean="0">
                          <a:solidFill>
                            <a:schemeClr val="dk1"/>
                          </a:solidFill>
                          <a:latin typeface="Arial" pitchFamily="34" charset="0"/>
                          <a:ea typeface="+mn-ea"/>
                          <a:cs typeface="Arial" pitchFamily="34" charset="0"/>
                        </a:rPr>
                        <a:t>Collection container for used equipment</a:t>
                      </a:r>
                      <a:endParaRPr lang="en-US" sz="1600" kern="1200" dirty="0">
                        <a:solidFill>
                          <a:schemeClr val="dk1"/>
                        </a:solidFill>
                        <a:latin typeface="Arial" pitchFamily="34" charset="0"/>
                        <a:ea typeface="+mn-ea"/>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lnSpc>
                          <a:spcPts val="1125"/>
                        </a:lnSpc>
                        <a:spcBef>
                          <a:spcPts val="0"/>
                        </a:spcBef>
                        <a:spcAft>
                          <a:spcPts val="0"/>
                        </a:spcAft>
                      </a:pPr>
                      <a:r>
                        <a:rPr lang="en-US" sz="1600" kern="1200" dirty="0">
                          <a:solidFill>
                            <a:schemeClr val="dk1"/>
                          </a:solidFill>
                          <a:latin typeface="Arial" pitchFamily="34" charset="0"/>
                          <a:ea typeface="+mn-ea"/>
                          <a:cs typeface="Arial" pitchFamily="34" charset="0"/>
                        </a:rPr>
                        <a:t>200</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pic>
        <p:nvPicPr>
          <p:cNvPr id="5"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6" name="Slide Number Placeholder 5"/>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43000"/>
            <a:ext cx="8229600" cy="1143000"/>
          </a:xfrm>
        </p:spPr>
        <p:txBody>
          <a:bodyPr>
            <a:normAutofit fontScale="90000"/>
          </a:bodyPr>
          <a:lstStyle/>
          <a:p>
            <a:r>
              <a:rPr lang="en-US" b="1" dirty="0" smtClean="0">
                <a:latin typeface="Lucida Sans Unicode" pitchFamily="34" charset="0"/>
                <a:cs typeface="Lucida Sans Unicode" pitchFamily="34" charset="0"/>
              </a:rPr>
              <a:t>Source of the above information</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914400" y="2590800"/>
            <a:ext cx="7924800" cy="2133600"/>
          </a:xfrm>
        </p:spPr>
        <p:txBody>
          <a:bodyPr>
            <a:normAutofit/>
          </a:bodyPr>
          <a:lstStyle/>
          <a:p>
            <a:pPr algn="just">
              <a:buNone/>
            </a:pPr>
            <a:r>
              <a:rPr lang="en-US" sz="3600" b="1" dirty="0" smtClean="0">
                <a:solidFill>
                  <a:srgbClr val="FF0000"/>
                </a:solidFill>
              </a:rPr>
              <a:t>https://ncdc.gov.in/WriteReadData/l892s/90542653311584546120.pdf</a:t>
            </a:r>
            <a:endParaRPr lang="en-US" sz="3600" b="1" dirty="0">
              <a:solidFill>
                <a:srgbClr val="FF0000"/>
              </a:solidFill>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1600200"/>
          </a:xfrm>
        </p:spPr>
        <p:txBody>
          <a:bodyPr>
            <a:normAutofit/>
          </a:bodyPr>
          <a:lstStyle/>
          <a:p>
            <a:pPr algn="ctr">
              <a:buNone/>
            </a:pPr>
            <a:r>
              <a:rPr lang="en-GB" sz="8800" dirty="0" smtClean="0"/>
              <a:t>Thank You </a:t>
            </a:r>
            <a:endParaRPr lang="en-US" sz="8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lvl="1" algn="ctr" rtl="0">
              <a:spcBef>
                <a:spcPct val="0"/>
              </a:spcBef>
            </a:pPr>
            <a:r>
              <a:rPr lang="en-US" b="1" dirty="0">
                <a:latin typeface="Arial Unicode MS" pitchFamily="34" charset="-128"/>
                <a:ea typeface="Arial Unicode MS" pitchFamily="34" charset="-128"/>
                <a:cs typeface="Arial Unicode MS" pitchFamily="34" charset="-128"/>
              </a:rPr>
              <a:t/>
            </a:r>
            <a:br>
              <a:rPr lang="en-US" b="1" dirty="0">
                <a:latin typeface="Arial Unicode MS" pitchFamily="34" charset="-128"/>
                <a:ea typeface="Arial Unicode MS" pitchFamily="34" charset="-128"/>
                <a:cs typeface="Arial Unicode MS" pitchFamily="34" charset="-128"/>
              </a:rPr>
            </a:br>
            <a:r>
              <a:rPr lang="en-US" sz="4900" b="1" kern="1200" dirty="0">
                <a:solidFill>
                  <a:schemeClr val="tx1"/>
                </a:solidFill>
                <a:latin typeface="Lucida Sans Unicode" pitchFamily="34" charset="0"/>
                <a:ea typeface="Arial Unicode MS" pitchFamily="34" charset="-128"/>
                <a:cs typeface="Lucida Sans Unicode" pitchFamily="34" charset="0"/>
              </a:rPr>
              <a:t>Requirements for Quarantine </a:t>
            </a:r>
            <a:r>
              <a:rPr lang="en-US" sz="4900" b="1" kern="1200" dirty="0" smtClean="0">
                <a:solidFill>
                  <a:schemeClr val="tx1"/>
                </a:solidFill>
                <a:latin typeface="Lucida Sans Unicode" pitchFamily="34" charset="0"/>
                <a:ea typeface="Arial Unicode MS" pitchFamily="34" charset="-128"/>
                <a:cs typeface="Lucida Sans Unicode" pitchFamily="34" charset="0"/>
              </a:rPr>
              <a:t>facility</a:t>
            </a:r>
            <a:endParaRPr lang="en-US" sz="4900" b="1" kern="1200" dirty="0">
              <a:solidFill>
                <a:schemeClr val="tx1"/>
              </a:solidFill>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457200" y="1219200"/>
            <a:ext cx="8229600" cy="4906963"/>
          </a:xfrm>
        </p:spPr>
        <p:txBody>
          <a:bodyPr>
            <a:noAutofit/>
          </a:bodyPr>
          <a:lstStyle/>
          <a:p>
            <a:r>
              <a:rPr lang="en-US" sz="2800" b="1" dirty="0" smtClean="0">
                <a:latin typeface="Arial" pitchFamily="34" charset="0"/>
                <a:ea typeface="Arial Unicode MS" pitchFamily="34" charset="-128"/>
                <a:cs typeface="Arial" pitchFamily="34" charset="0"/>
              </a:rPr>
              <a:t> Location</a:t>
            </a:r>
            <a:endParaRPr lang="en-US" sz="2800" dirty="0" smtClean="0">
              <a:latin typeface="Arial" pitchFamily="34" charset="0"/>
              <a:ea typeface="Arial Unicode MS" pitchFamily="34" charset="-128"/>
              <a:cs typeface="Arial" pitchFamily="34" charset="0"/>
            </a:endParaRPr>
          </a:p>
          <a:p>
            <a:pPr lvl="1"/>
            <a:r>
              <a:rPr lang="en-US" dirty="0" smtClean="0">
                <a:latin typeface="Arial" pitchFamily="34" charset="0"/>
                <a:ea typeface="Arial Unicode MS" pitchFamily="34" charset="-128"/>
                <a:cs typeface="Arial" pitchFamily="34" charset="0"/>
              </a:rPr>
              <a:t>preferably placed in the outskirt of the urban/ city area (can be a hostel/unused health facilities/buildings, etc.)</a:t>
            </a:r>
          </a:p>
          <a:p>
            <a:pPr lvl="1"/>
            <a:r>
              <a:rPr lang="en-US" dirty="0" smtClean="0">
                <a:latin typeface="Arial" pitchFamily="34" charset="0"/>
                <a:ea typeface="Arial Unicode MS" pitchFamily="34" charset="-128"/>
                <a:cs typeface="Arial" pitchFamily="34" charset="0"/>
              </a:rPr>
              <a:t>away from the people’s reach, crowded and populated area</a:t>
            </a:r>
          </a:p>
          <a:p>
            <a:pPr lvl="1"/>
            <a:r>
              <a:rPr lang="en-US" dirty="0" smtClean="0">
                <a:latin typeface="Arial" pitchFamily="34" charset="0"/>
                <a:ea typeface="Arial Unicode MS" pitchFamily="34" charset="-128"/>
                <a:cs typeface="Arial" pitchFamily="34" charset="0"/>
              </a:rPr>
              <a:t>well protected and secured (preferably by security personnel/ army)</a:t>
            </a:r>
          </a:p>
          <a:p>
            <a:pPr lvl="1"/>
            <a:r>
              <a:rPr lang="en-US" dirty="0" smtClean="0">
                <a:latin typeface="Arial" pitchFamily="34" charset="0"/>
                <a:ea typeface="Arial Unicode MS" pitchFamily="34" charset="-128"/>
                <a:cs typeface="Arial" pitchFamily="34" charset="0"/>
              </a:rPr>
              <a:t>preferably should have better approachability to a tertiary hospital facility having critical care and isolation facility</a:t>
            </a: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7848600" y="22860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latin typeface="Lucida Sans Unicode" pitchFamily="34" charset="0"/>
                <a:ea typeface="Arial Unicode MS" pitchFamily="34" charset="-128"/>
                <a:cs typeface="Lucida Sans Unicode" pitchFamily="34" charset="0"/>
              </a:rPr>
              <a:t>Requirements…contd.</a:t>
            </a:r>
            <a:endParaRPr lang="en-US"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p:txBody>
          <a:bodyPr>
            <a:normAutofit fontScale="92500" lnSpcReduction="10000"/>
          </a:bodyPr>
          <a:lstStyle/>
          <a:p>
            <a:pPr>
              <a:lnSpc>
                <a:spcPct val="150000"/>
              </a:lnSpc>
            </a:pPr>
            <a:r>
              <a:rPr lang="en-US" sz="2800" b="1" dirty="0" smtClean="0">
                <a:latin typeface="Arial" pitchFamily="34" charset="0"/>
                <a:ea typeface="Arial Unicode MS" pitchFamily="34" charset="-128"/>
                <a:cs typeface="Arial" pitchFamily="34" charset="0"/>
              </a:rPr>
              <a:t>Access considerations</a:t>
            </a:r>
          </a:p>
          <a:p>
            <a:pPr lvl="1">
              <a:lnSpc>
                <a:spcPct val="150000"/>
              </a:lnSpc>
            </a:pPr>
            <a:r>
              <a:rPr lang="en-US" dirty="0" smtClean="0">
                <a:latin typeface="Arial" pitchFamily="34" charset="0"/>
                <a:ea typeface="Arial Unicode MS" pitchFamily="34" charset="-128"/>
                <a:cs typeface="Arial" pitchFamily="34" charset="0"/>
              </a:rPr>
              <a:t>Parking space including Ambulances etc.</a:t>
            </a:r>
          </a:p>
          <a:p>
            <a:pPr lvl="1">
              <a:lnSpc>
                <a:spcPct val="150000"/>
              </a:lnSpc>
            </a:pPr>
            <a:r>
              <a:rPr lang="en-US" dirty="0" smtClean="0">
                <a:latin typeface="Arial" pitchFamily="34" charset="0"/>
                <a:ea typeface="Arial Unicode MS" pitchFamily="34" charset="-128"/>
                <a:cs typeface="Arial" pitchFamily="34" charset="0"/>
              </a:rPr>
              <a:t>Ease of access for delivery of food/ medical/ other supplies</a:t>
            </a:r>
          </a:p>
          <a:p>
            <a:pPr lvl="1">
              <a:lnSpc>
                <a:spcPct val="150000"/>
              </a:lnSpc>
            </a:pPr>
            <a:r>
              <a:rPr lang="en-US" dirty="0" smtClean="0">
                <a:latin typeface="Arial" pitchFamily="34" charset="0"/>
                <a:ea typeface="Arial Unicode MS" pitchFamily="34" charset="-128"/>
                <a:cs typeface="Arial" pitchFamily="34" charset="0"/>
              </a:rPr>
              <a:t>Differently-</a:t>
            </a:r>
            <a:r>
              <a:rPr lang="en-US" dirty="0" err="1" smtClean="0">
                <a:latin typeface="Arial" pitchFamily="34" charset="0"/>
                <a:ea typeface="Arial Unicode MS" pitchFamily="34" charset="-128"/>
                <a:cs typeface="Arial" pitchFamily="34" charset="0"/>
              </a:rPr>
              <a:t>abled</a:t>
            </a:r>
            <a:r>
              <a:rPr lang="en-US" dirty="0" smtClean="0">
                <a:latin typeface="Arial" pitchFamily="34" charset="0"/>
                <a:ea typeface="Arial Unicode MS" pitchFamily="34" charset="-128"/>
                <a:cs typeface="Arial" pitchFamily="34" charset="0"/>
              </a:rPr>
              <a:t> Friendly facilities (preferably)</a:t>
            </a:r>
          </a:p>
          <a:p>
            <a:pPr>
              <a:lnSpc>
                <a:spcPct val="150000"/>
              </a:lnSpc>
            </a:pPr>
            <a:r>
              <a:rPr lang="en-US" sz="2800" b="1" dirty="0" smtClean="0">
                <a:latin typeface="Arial" pitchFamily="34" charset="0"/>
                <a:ea typeface="Arial Unicode MS" pitchFamily="34" charset="-128"/>
                <a:cs typeface="Arial" pitchFamily="34" charset="0"/>
              </a:rPr>
              <a:t>Ventilation capacity </a:t>
            </a:r>
          </a:p>
          <a:p>
            <a:pPr lvl="1">
              <a:lnSpc>
                <a:spcPct val="150000"/>
              </a:lnSpc>
            </a:pPr>
            <a:r>
              <a:rPr lang="en-US" dirty="0" smtClean="0">
                <a:latin typeface="Arial" pitchFamily="34" charset="0"/>
                <a:ea typeface="Arial Unicode MS" pitchFamily="34" charset="-128"/>
                <a:cs typeface="Arial" pitchFamily="34" charset="0"/>
              </a:rPr>
              <a:t>Well ventilated preferably natural</a:t>
            </a:r>
          </a:p>
          <a:p>
            <a:pPr>
              <a:lnSpc>
                <a:spcPct val="150000"/>
              </a:lnSpc>
            </a:pPr>
            <a:endParaRPr lang="en-US" dirty="0">
              <a:latin typeface="Arial" pitchFamily="34" charset="0"/>
              <a:ea typeface="Arial Unicode MS" pitchFamily="34" charset="-128"/>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7848600" y="228600"/>
            <a:ext cx="1081088" cy="112830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39762"/>
          </a:xfrm>
        </p:spPr>
        <p:txBody>
          <a:bodyPr>
            <a:noAutofit/>
          </a:bodyPr>
          <a:lstStyle/>
          <a:p>
            <a:r>
              <a:rPr lang="en-US" sz="3600" b="1" dirty="0" smtClean="0">
                <a:latin typeface="Arial Unicode MS" pitchFamily="34" charset="-128"/>
                <a:ea typeface="Arial Unicode MS" pitchFamily="34" charset="-128"/>
                <a:cs typeface="Arial Unicode MS" pitchFamily="34" charset="-128"/>
              </a:rPr>
              <a:t>Requirements…contd.</a:t>
            </a:r>
            <a:endParaRPr lang="en-US" sz="3600" b="1" dirty="0">
              <a:latin typeface="Arial Unicode MS" pitchFamily="34" charset="-128"/>
              <a:ea typeface="Arial Unicode MS" pitchFamily="34" charset="-128"/>
              <a:cs typeface="Arial Unicode MS" pitchFamily="34" charset="-128"/>
            </a:endParaRPr>
          </a:p>
        </p:txBody>
      </p:sp>
      <p:sp>
        <p:nvSpPr>
          <p:cNvPr id="3" name="Content Placeholder 2"/>
          <p:cNvSpPr>
            <a:spLocks noGrp="1"/>
          </p:cNvSpPr>
          <p:nvPr>
            <p:ph idx="1"/>
          </p:nvPr>
        </p:nvSpPr>
        <p:spPr>
          <a:xfrm>
            <a:off x="457200" y="533400"/>
            <a:ext cx="8229600" cy="4830763"/>
          </a:xfrm>
        </p:spPr>
        <p:txBody>
          <a:bodyPr>
            <a:noAutofit/>
          </a:bodyPr>
          <a:lstStyle/>
          <a:p>
            <a:r>
              <a:rPr lang="en-US" sz="2350" b="1" dirty="0" smtClean="0">
                <a:latin typeface="Arial" pitchFamily="34" charset="0"/>
                <a:ea typeface="Arial Unicode MS" pitchFamily="34" charset="-128"/>
                <a:cs typeface="Arial" pitchFamily="34" charset="0"/>
              </a:rPr>
              <a:t>Basic infrastructure/functional requirements</a:t>
            </a:r>
          </a:p>
          <a:p>
            <a:pPr lvl="1"/>
            <a:r>
              <a:rPr lang="en-US" sz="2350" dirty="0" smtClean="0">
                <a:latin typeface="Arial" pitchFamily="34" charset="0"/>
                <a:ea typeface="Arial Unicode MS" pitchFamily="34" charset="-128"/>
                <a:cs typeface="Arial" pitchFamily="34" charset="0"/>
              </a:rPr>
              <a:t>Rooms/Dormitory separated from one another may be preferable with in-house capacity of 5-10 beds/room</a:t>
            </a:r>
          </a:p>
          <a:p>
            <a:pPr lvl="1"/>
            <a:r>
              <a:rPr lang="en-US" sz="2350" dirty="0" smtClean="0">
                <a:latin typeface="Arial" pitchFamily="34" charset="0"/>
                <a:ea typeface="Arial Unicode MS" pitchFamily="34" charset="-128"/>
                <a:cs typeface="Arial" pitchFamily="34" charset="0"/>
              </a:rPr>
              <a:t>Each bed to be separated 1-2 meters (minimum 1 </a:t>
            </a:r>
            <a:r>
              <a:rPr lang="en-US" sz="2350" dirty="0" err="1" smtClean="0">
                <a:latin typeface="Arial" pitchFamily="34" charset="0"/>
                <a:ea typeface="Arial Unicode MS" pitchFamily="34" charset="-128"/>
                <a:cs typeface="Arial" pitchFamily="34" charset="0"/>
              </a:rPr>
              <a:t>metre</a:t>
            </a:r>
            <a:r>
              <a:rPr lang="en-US" sz="2350" dirty="0" smtClean="0">
                <a:latin typeface="Arial" pitchFamily="34" charset="0"/>
                <a:ea typeface="Arial Unicode MS" pitchFamily="34" charset="-128"/>
                <a:cs typeface="Arial" pitchFamily="34" charset="0"/>
              </a:rPr>
              <a:t>) apart from all sides.</a:t>
            </a:r>
          </a:p>
          <a:p>
            <a:pPr lvl="1"/>
            <a:r>
              <a:rPr lang="en-US" sz="2350" dirty="0" smtClean="0">
                <a:latin typeface="Arial" pitchFamily="34" charset="0"/>
                <a:ea typeface="Arial Unicode MS" pitchFamily="34" charset="-128"/>
                <a:cs typeface="Arial" pitchFamily="34" charset="0"/>
              </a:rPr>
              <a:t>Lighting, well-ventilation, heating, electricity, ceiling fan</a:t>
            </a:r>
          </a:p>
          <a:p>
            <a:pPr lvl="1"/>
            <a:r>
              <a:rPr lang="en-US" sz="2350" dirty="0" smtClean="0">
                <a:latin typeface="Arial" pitchFamily="34" charset="0"/>
                <a:ea typeface="Arial Unicode MS" pitchFamily="34" charset="-128"/>
                <a:cs typeface="Arial" pitchFamily="34" charset="0"/>
              </a:rPr>
              <a:t>Potable water to be available</a:t>
            </a:r>
          </a:p>
          <a:p>
            <a:pPr lvl="1"/>
            <a:r>
              <a:rPr lang="en-US" sz="2350" dirty="0" smtClean="0">
                <a:latin typeface="Arial" pitchFamily="34" charset="0"/>
                <a:ea typeface="Arial Unicode MS" pitchFamily="34" charset="-128"/>
                <a:cs typeface="Arial" pitchFamily="34" charset="0"/>
              </a:rPr>
              <a:t>Functional telephone system for providing communications.</a:t>
            </a:r>
          </a:p>
          <a:p>
            <a:pPr lvl="1"/>
            <a:r>
              <a:rPr lang="en-US" sz="2350" dirty="0" smtClean="0">
                <a:latin typeface="Arial" pitchFamily="34" charset="0"/>
                <a:ea typeface="Arial Unicode MS" pitchFamily="34" charset="-128"/>
                <a:cs typeface="Arial" pitchFamily="34" charset="0"/>
              </a:rPr>
              <a:t>Support services- </a:t>
            </a:r>
            <a:r>
              <a:rPr lang="en-US" sz="2350" dirty="0" err="1" smtClean="0">
                <a:latin typeface="Arial" pitchFamily="34" charset="0"/>
                <a:ea typeface="Arial Unicode MS" pitchFamily="34" charset="-128"/>
                <a:cs typeface="Arial" pitchFamily="34" charset="0"/>
              </a:rPr>
              <a:t>fooding</a:t>
            </a:r>
            <a:r>
              <a:rPr lang="en-US" sz="2350" dirty="0" smtClean="0">
                <a:latin typeface="Arial" pitchFamily="34" charset="0"/>
                <a:ea typeface="Arial Unicode MS" pitchFamily="34" charset="-128"/>
                <a:cs typeface="Arial" pitchFamily="34" charset="0"/>
              </a:rPr>
              <a:t>, snacks, recreation areas including television</a:t>
            </a:r>
          </a:p>
          <a:p>
            <a:pPr lvl="1"/>
            <a:r>
              <a:rPr lang="en-US" sz="2350" dirty="0" smtClean="0">
                <a:latin typeface="Arial" pitchFamily="34" charset="0"/>
                <a:ea typeface="Arial Unicode MS" pitchFamily="34" charset="-128"/>
                <a:cs typeface="Arial" pitchFamily="34" charset="0"/>
              </a:rPr>
              <a:t>Laundry services</a:t>
            </a:r>
          </a:p>
          <a:p>
            <a:pPr lvl="1"/>
            <a:r>
              <a:rPr lang="en-US" sz="2350" dirty="0" smtClean="0">
                <a:latin typeface="Arial" pitchFamily="34" charset="0"/>
                <a:ea typeface="Arial Unicode MS" pitchFamily="34" charset="-128"/>
                <a:cs typeface="Arial" pitchFamily="34" charset="0"/>
              </a:rPr>
              <a:t>Sanitation services/Cleaning and House keeping</a:t>
            </a:r>
          </a:p>
          <a:p>
            <a:pPr lvl="1"/>
            <a:r>
              <a:rPr lang="en-US" sz="2350" dirty="0" smtClean="0">
                <a:latin typeface="Arial" pitchFamily="34" charset="0"/>
                <a:ea typeface="Arial Unicode MS" pitchFamily="34" charset="-128"/>
                <a:cs typeface="Arial" pitchFamily="34" charset="0"/>
              </a:rPr>
              <a:t>Properly covered bins as per BMW may be placed </a:t>
            </a:r>
          </a:p>
          <a:p>
            <a:endParaRPr lang="en-US" sz="2350" dirty="0" smtClean="0">
              <a:latin typeface="Arial" pitchFamily="34" charset="0"/>
              <a:ea typeface="Arial Unicode MS" pitchFamily="34" charset="-128"/>
              <a:cs typeface="Arial" pitchFamily="34" charset="0"/>
            </a:endParaRPr>
          </a:p>
          <a:p>
            <a:endParaRPr lang="en-US" sz="2350" dirty="0">
              <a:latin typeface="Arial" pitchFamily="34" charset="0"/>
              <a:ea typeface="Arial Unicode MS" pitchFamily="34" charset="-128"/>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b="1" dirty="0" smtClean="0">
                <a:latin typeface="Lucida Sans Unicode" pitchFamily="34" charset="0"/>
                <a:ea typeface="Arial Unicode MS" pitchFamily="34" charset="-128"/>
                <a:cs typeface="Lucida Sans Unicode" pitchFamily="34" charset="0"/>
              </a:rPr>
              <a:t>Requirements…contd.</a:t>
            </a:r>
            <a:endParaRPr lang="en-US"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457200" y="1219200"/>
            <a:ext cx="8229600" cy="4525963"/>
          </a:xfrm>
        </p:spPr>
        <p:txBody>
          <a:bodyPr>
            <a:noAutofit/>
          </a:bodyPr>
          <a:lstStyle/>
          <a:p>
            <a:r>
              <a:rPr lang="en-US" sz="2800" b="1" dirty="0" smtClean="0">
                <a:latin typeface="Arial" pitchFamily="34" charset="0"/>
                <a:ea typeface="Arial Unicode MS" pitchFamily="34" charset="-128"/>
                <a:cs typeface="Arial" pitchFamily="34" charset="0"/>
              </a:rPr>
              <a:t>Space requirements for the facility:</a:t>
            </a:r>
          </a:p>
          <a:p>
            <a:pPr lvl="1"/>
            <a:r>
              <a:rPr lang="en-US" dirty="0" smtClean="0">
                <a:latin typeface="Arial" pitchFamily="34" charset="0"/>
                <a:ea typeface="Arial Unicode MS" pitchFamily="34" charset="-128"/>
                <a:cs typeface="Arial" pitchFamily="34" charset="0"/>
              </a:rPr>
              <a:t>Administrative offices- Main control room/clerical room</a:t>
            </a:r>
          </a:p>
          <a:p>
            <a:pPr lvl="1"/>
            <a:r>
              <a:rPr lang="en-US" dirty="0" smtClean="0">
                <a:latin typeface="Arial" pitchFamily="34" charset="0"/>
                <a:ea typeface="Arial Unicode MS" pitchFamily="34" charset="-128"/>
                <a:cs typeface="Arial" pitchFamily="34" charset="0"/>
              </a:rPr>
              <a:t>Logistics areas/Pharmaceutical rooms</a:t>
            </a:r>
          </a:p>
          <a:p>
            <a:pPr lvl="1"/>
            <a:r>
              <a:rPr lang="en-US" dirty="0" smtClean="0">
                <a:latin typeface="Arial" pitchFamily="34" charset="0"/>
                <a:ea typeface="Arial Unicode MS" pitchFamily="34" charset="-128"/>
                <a:cs typeface="Arial" pitchFamily="34" charset="0"/>
              </a:rPr>
              <a:t>Rest rooms- doctors/nurses/supporting staffs</a:t>
            </a:r>
          </a:p>
          <a:p>
            <a:pPr lvl="1"/>
            <a:r>
              <a:rPr lang="en-US" dirty="0" smtClean="0">
                <a:latin typeface="Arial" pitchFamily="34" charset="0"/>
                <a:ea typeface="Arial Unicode MS" pitchFamily="34" charset="-128"/>
                <a:cs typeface="Arial" pitchFamily="34" charset="0"/>
              </a:rPr>
              <a:t>Clinical examination room/ nursing station / Sampling area</a:t>
            </a:r>
          </a:p>
          <a:p>
            <a:pPr lvl="1"/>
            <a:r>
              <a:rPr lang="en-US" dirty="0" smtClean="0">
                <a:latin typeface="Arial" pitchFamily="34" charset="0"/>
                <a:ea typeface="Arial Unicode MS" pitchFamily="34" charset="-128"/>
                <a:cs typeface="Arial" pitchFamily="34" charset="0"/>
              </a:rPr>
              <a:t>Laundry facilities (on- or off-site)</a:t>
            </a:r>
          </a:p>
          <a:p>
            <a:pPr lvl="1"/>
            <a:r>
              <a:rPr lang="en-US" dirty="0" smtClean="0">
                <a:latin typeface="Arial" pitchFamily="34" charset="0"/>
                <a:ea typeface="Arial Unicode MS" pitchFamily="34" charset="-128"/>
                <a:cs typeface="Arial" pitchFamily="34" charset="0"/>
              </a:rPr>
              <a:t>Mess/Meal preparation (on- or off-site)</a:t>
            </a:r>
          </a:p>
          <a:p>
            <a:pPr lvl="1"/>
            <a:r>
              <a:rPr lang="en-US" dirty="0" smtClean="0">
                <a:latin typeface="Arial" pitchFamily="34" charset="0"/>
                <a:ea typeface="Arial Unicode MS" pitchFamily="34" charset="-128"/>
                <a:cs typeface="Arial" pitchFamily="34" charset="0"/>
              </a:rPr>
              <a:t>Holding area for contaminated waste</a:t>
            </a:r>
          </a:p>
          <a:p>
            <a:pPr lvl="1"/>
            <a:r>
              <a:rPr lang="en-US" dirty="0" smtClean="0">
                <a:latin typeface="Arial" pitchFamily="34" charset="0"/>
                <a:ea typeface="Arial Unicode MS" pitchFamily="34" charset="-128"/>
                <a:cs typeface="Arial" pitchFamily="34" charset="0"/>
              </a:rPr>
              <a:t>Wash room/Bathroom/Toilet</a:t>
            </a:r>
          </a:p>
          <a:p>
            <a:endParaRPr lang="en-US" sz="1200" dirty="0">
              <a:latin typeface="Arial" pitchFamily="34" charset="0"/>
              <a:ea typeface="Arial Unicode MS" pitchFamily="34" charset="-128"/>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39762"/>
          </a:xfrm>
        </p:spPr>
        <p:txBody>
          <a:bodyPr>
            <a:noAutofit/>
          </a:bodyPr>
          <a:lstStyle/>
          <a:p>
            <a:r>
              <a:rPr lang="en-US" b="1" dirty="0" smtClean="0">
                <a:latin typeface="Lucida Sans Unicode" pitchFamily="34" charset="0"/>
                <a:ea typeface="Arial Unicode MS" pitchFamily="34" charset="-128"/>
                <a:cs typeface="Lucida Sans Unicode" pitchFamily="34" charset="0"/>
              </a:rPr>
              <a:t>Requirements…contd.</a:t>
            </a:r>
            <a:endParaRPr lang="en-US" b="1" dirty="0">
              <a:latin typeface="Lucida Sans Unicode" pitchFamily="34" charset="0"/>
              <a:ea typeface="Arial Unicode MS" pitchFamily="34" charset="-128"/>
              <a:cs typeface="Lucida Sans Unicode" pitchFamily="34" charset="0"/>
            </a:endParaRPr>
          </a:p>
        </p:txBody>
      </p:sp>
      <p:sp>
        <p:nvSpPr>
          <p:cNvPr id="3" name="Content Placeholder 2"/>
          <p:cNvSpPr>
            <a:spLocks noGrp="1"/>
          </p:cNvSpPr>
          <p:nvPr>
            <p:ph idx="1"/>
          </p:nvPr>
        </p:nvSpPr>
        <p:spPr>
          <a:xfrm>
            <a:off x="457200" y="838200"/>
            <a:ext cx="8229600" cy="4830763"/>
          </a:xfrm>
        </p:spPr>
        <p:txBody>
          <a:bodyPr>
            <a:noAutofit/>
          </a:bodyPr>
          <a:lstStyle/>
          <a:p>
            <a:r>
              <a:rPr lang="en-US" sz="2400" dirty="0" smtClean="0">
                <a:latin typeface="Arial Unicode MS" pitchFamily="34" charset="-128"/>
                <a:ea typeface="Arial Unicode MS" pitchFamily="34" charset="-128"/>
                <a:cs typeface="Arial Unicode MS" pitchFamily="34" charset="-128"/>
              </a:rPr>
              <a:t>Social support resources/ Recreational areas</a:t>
            </a:r>
          </a:p>
          <a:p>
            <a:pPr lvl="1"/>
            <a:r>
              <a:rPr lang="en-US" sz="2400" dirty="0" smtClean="0">
                <a:latin typeface="Arial Unicode MS" pitchFamily="34" charset="-128"/>
                <a:ea typeface="Arial Unicode MS" pitchFamily="34" charset="-128"/>
                <a:cs typeface="Arial Unicode MS" pitchFamily="34" charset="-128"/>
              </a:rPr>
              <a:t>Television and radio / Reading materials/ indoor plays</a:t>
            </a:r>
          </a:p>
          <a:p>
            <a:r>
              <a:rPr lang="en-US" sz="2400" dirty="0" smtClean="0">
                <a:latin typeface="Arial Unicode MS" pitchFamily="34" charset="-128"/>
                <a:ea typeface="Arial Unicode MS" pitchFamily="34" charset="-128"/>
                <a:cs typeface="Arial Unicode MS" pitchFamily="34" charset="-128"/>
              </a:rPr>
              <a:t> Monitoring the health of contacts – monitored at least daily for fever and respiratory symptoms.</a:t>
            </a:r>
          </a:p>
          <a:p>
            <a:pPr lvl="1"/>
            <a:r>
              <a:rPr lang="en-US" sz="2400" dirty="0" smtClean="0">
                <a:latin typeface="Arial Unicode MS" pitchFamily="34" charset="-128"/>
                <a:ea typeface="Arial Unicode MS" pitchFamily="34" charset="-128"/>
                <a:cs typeface="Arial Unicode MS" pitchFamily="34" charset="-128"/>
              </a:rPr>
              <a:t>Standard operating Procedures – ensure smooth operation in the quarantine facility, </a:t>
            </a:r>
          </a:p>
          <a:p>
            <a:pPr lvl="2"/>
            <a:r>
              <a:rPr lang="en-US" dirty="0" smtClean="0">
                <a:latin typeface="Arial Unicode MS" pitchFamily="34" charset="-128"/>
                <a:ea typeface="Arial Unicode MS" pitchFamily="34" charset="-128"/>
                <a:cs typeface="Arial Unicode MS" pitchFamily="34" charset="-128"/>
              </a:rPr>
              <a:t>Daily monitoring surveillance using the daily reporting format</a:t>
            </a:r>
          </a:p>
          <a:p>
            <a:pPr lvl="2"/>
            <a:r>
              <a:rPr lang="en-US" dirty="0" smtClean="0">
                <a:latin typeface="Arial Unicode MS" pitchFamily="34" charset="-128"/>
                <a:ea typeface="Arial Unicode MS" pitchFamily="34" charset="-128"/>
                <a:cs typeface="Arial Unicode MS" pitchFamily="34" charset="-128"/>
              </a:rPr>
              <a:t>Fever triage/ Isolation</a:t>
            </a:r>
          </a:p>
          <a:p>
            <a:pPr lvl="2"/>
            <a:r>
              <a:rPr lang="en-US" dirty="0" smtClean="0">
                <a:latin typeface="Arial Unicode MS" pitchFamily="34" charset="-128"/>
                <a:ea typeface="Arial Unicode MS" pitchFamily="34" charset="-128"/>
                <a:cs typeface="Arial Unicode MS" pitchFamily="34" charset="-128"/>
              </a:rPr>
              <a:t>Case and contact monitoring and response</a:t>
            </a:r>
          </a:p>
          <a:p>
            <a:pPr lvl="2"/>
            <a:r>
              <a:rPr lang="en-US" dirty="0" smtClean="0">
                <a:latin typeface="Arial Unicode MS" pitchFamily="34" charset="-128"/>
                <a:ea typeface="Arial Unicode MS" pitchFamily="34" charset="-128"/>
                <a:cs typeface="Arial Unicode MS" pitchFamily="34" charset="-128"/>
              </a:rPr>
              <a:t>Transfers of suspect/symptomatic to designated hospital (through ambulances)</a:t>
            </a:r>
          </a:p>
          <a:p>
            <a:pPr lvl="2"/>
            <a:r>
              <a:rPr lang="en-US" dirty="0" smtClean="0">
                <a:latin typeface="Arial Unicode MS" pitchFamily="34" charset="-128"/>
                <a:ea typeface="Arial Unicode MS" pitchFamily="34" charset="-128"/>
                <a:cs typeface="Arial Unicode MS" pitchFamily="34" charset="-128"/>
              </a:rPr>
              <a:t>Public information</a:t>
            </a:r>
          </a:p>
          <a:p>
            <a:pPr lvl="2"/>
            <a:r>
              <a:rPr lang="en-US" dirty="0" smtClean="0">
                <a:latin typeface="Arial Unicode MS" pitchFamily="34" charset="-128"/>
                <a:ea typeface="Arial Unicode MS" pitchFamily="34" charset="-128"/>
                <a:cs typeface="Arial Unicode MS" pitchFamily="34" charset="-128"/>
              </a:rPr>
              <a:t>Provider information (SOPs)</a:t>
            </a:r>
          </a:p>
          <a:p>
            <a:endParaRPr lang="en-US" sz="2400" dirty="0">
              <a:latin typeface="Arial Unicode MS" pitchFamily="34" charset="-128"/>
              <a:ea typeface="Arial Unicode MS" pitchFamily="34" charset="-128"/>
              <a:cs typeface="Arial Unicode MS" pitchFamily="34" charset="-128"/>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53400" y="0"/>
            <a:ext cx="990600" cy="1033868"/>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TotalTime>
  <Words>2994</Words>
  <Application>Microsoft Office PowerPoint</Application>
  <PresentationFormat>On-screen Show (4:3)</PresentationFormat>
  <Paragraphs>332</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Guidelines for Quarantine facilities for COVID -19  </vt:lpstr>
      <vt:lpstr>Quarantine</vt:lpstr>
      <vt:lpstr>Quarantine…contd</vt:lpstr>
      <vt:lpstr>Quarantine…contd</vt:lpstr>
      <vt:lpstr> Requirements for Quarantine facility</vt:lpstr>
      <vt:lpstr>Requirements…contd.</vt:lpstr>
      <vt:lpstr>Requirements…contd.</vt:lpstr>
      <vt:lpstr>Requirements…contd.</vt:lpstr>
      <vt:lpstr>Requirements…contd.</vt:lpstr>
      <vt:lpstr>Requirements…contd.</vt:lpstr>
      <vt:lpstr>Risk assessment of the quarantine facility</vt:lpstr>
      <vt:lpstr>Risk assessment…contd.</vt:lpstr>
      <vt:lpstr>Risk assessment…contd.</vt:lpstr>
      <vt:lpstr>Securing Entry and Exit points</vt:lpstr>
      <vt:lpstr>Securing Entry and Exit points</vt:lpstr>
      <vt:lpstr>Human resource Deployment </vt:lpstr>
      <vt:lpstr>HR duty</vt:lpstr>
      <vt:lpstr>Training</vt:lpstr>
      <vt:lpstr>Training</vt:lpstr>
      <vt:lpstr>Daily Clinical Examination and referral </vt:lpstr>
      <vt:lpstr>Coordination </vt:lpstr>
      <vt:lpstr>Recording and reporting mechanisms </vt:lpstr>
      <vt:lpstr>Monitoring and Supervision  </vt:lpstr>
      <vt:lpstr>Establishment of Infection Prevention Control (IPC) measures</vt:lpstr>
      <vt:lpstr>Establishment of Infection Prevention Control (IPC) measures</vt:lpstr>
      <vt:lpstr>Establishment of Infection Prevention Control (IPC) measures</vt:lpstr>
      <vt:lpstr>Lodging, Catering, Laundry and other related activities</vt:lpstr>
      <vt:lpstr>Lodging, Catering, Laundry and other related activities</vt:lpstr>
      <vt:lpstr>Biomedical waste (BMW) management </vt:lpstr>
      <vt:lpstr>Biomedical waste (BMW) management </vt:lpstr>
      <vt:lpstr>Logistic management </vt:lpstr>
      <vt:lpstr>Information, Education &amp; Communication (IEC) and Psycho-social support </vt:lpstr>
      <vt:lpstr>Slide 33</vt:lpstr>
      <vt:lpstr>Sample collection and packaging </vt:lpstr>
      <vt:lpstr>Slide 35</vt:lpstr>
      <vt:lpstr>Discharge of quarantine people from Quarantine Facility  </vt:lpstr>
      <vt:lpstr>Terminal Disinfection and decontamination procedures</vt:lpstr>
      <vt:lpstr>Terminal Disinfection and decontamination procedures</vt:lpstr>
      <vt:lpstr>Requirements of Equipment for Quarantine Facility</vt:lpstr>
      <vt:lpstr>Requirements of Equipment for Quarantine Facility</vt:lpstr>
      <vt:lpstr>Source of the above information</vt:lpstr>
      <vt:lpstr>Slide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Guidelines for Quarantine facilities</dc:title>
  <dc:creator>Aashish Khandelwal</dc:creator>
  <cp:lastModifiedBy>vikas</cp:lastModifiedBy>
  <cp:revision>139</cp:revision>
  <dcterms:created xsi:type="dcterms:W3CDTF">2006-08-16T00:00:00Z</dcterms:created>
  <dcterms:modified xsi:type="dcterms:W3CDTF">2020-05-11T10:09:43Z</dcterms:modified>
</cp:coreProperties>
</file>